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4" r:id="rId3"/>
    <p:sldId id="257" r:id="rId4"/>
    <p:sldId id="259" r:id="rId5"/>
    <p:sldId id="263" r:id="rId6"/>
    <p:sldId id="265" r:id="rId7"/>
    <p:sldId id="268" r:id="rId8"/>
    <p:sldId id="269" r:id="rId9"/>
    <p:sldId id="270" r:id="rId10"/>
    <p:sldId id="271" r:id="rId11"/>
    <p:sldId id="275" r:id="rId12"/>
    <p:sldId id="276" r:id="rId13"/>
    <p:sldId id="279" r:id="rId14"/>
    <p:sldId id="281" r:id="rId15"/>
    <p:sldId id="282" r:id="rId16"/>
    <p:sldId id="284" r:id="rId17"/>
    <p:sldId id="285" r:id="rId18"/>
    <p:sldId id="286" r:id="rId19"/>
    <p:sldId id="293" r:id="rId20"/>
    <p:sldId id="292" r:id="rId21"/>
    <p:sldId id="287" r:id="rId22"/>
    <p:sldId id="288" r:id="rId23"/>
    <p:sldId id="291" r:id="rId24"/>
    <p:sldId id="29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0" d="100"/>
          <a:sy n="80" d="100"/>
        </p:scale>
        <p:origin x="-1552"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printerSettings" Target="printerSettings/printerSettings1.bin"/><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186953" y="268288"/>
            <a:ext cx="5669280" cy="39003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268940" y="268288"/>
            <a:ext cx="182880" cy="38868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200400" y="4208929"/>
            <a:ext cx="5458968" cy="1048684"/>
          </a:xfrm>
        </p:spPr>
        <p:txBody>
          <a:bodyPr vert="horz" lIns="91440" tIns="45720" rIns="91440" bIns="45720" rtlCol="0" anchor="b" anchorCtr="0">
            <a:normAutofit/>
          </a:bodyPr>
          <a:lstStyle>
            <a:lvl1pPr algn="l" defTabSz="914400" rtl="0" eaLnBrk="1" latinLnBrk="0" hangingPunct="1">
              <a:spcBef>
                <a:spcPct val="0"/>
              </a:spcBef>
              <a:buNone/>
              <a:defRPr sz="4600" kern="1200">
                <a:solidFill>
                  <a:schemeClr val="accent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3200400" y="5257800"/>
            <a:ext cx="5458968" cy="621792"/>
          </a:xfrm>
        </p:spPr>
        <p:txBody>
          <a:bodyPr vert="horz" lIns="91440" tIns="45720" rIns="91440" bIns="45720" rtlCol="0">
            <a:normAutofit/>
          </a:bodyPr>
          <a:lstStyle>
            <a:lvl1pPr marL="0" indent="0" algn="l" defTabSz="914400" rtl="0" eaLnBrk="1" latinLnBrk="0" hangingPunct="1">
              <a:spcBef>
                <a:spcPts val="0"/>
              </a:spcBef>
              <a:buClr>
                <a:schemeClr val="accent1"/>
              </a:buClr>
              <a:buSzPct val="100000"/>
              <a:buFont typeface="Wingdings 2" pitchFamily="18" charset="2"/>
              <a:buNone/>
              <a:defRPr sz="1600" kern="1200">
                <a:solidFill>
                  <a:schemeClr val="tx2"/>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3276600" y="390525"/>
            <a:ext cx="5504688" cy="365125"/>
          </a:xfrm>
        </p:spPr>
        <p:txBody>
          <a:bodyPr vert="horz" lIns="91440" tIns="45720" rIns="91440" bIns="45720" rtlCol="0" anchor="ctr"/>
          <a:lstStyle>
            <a:lvl1pPr marL="0" algn="r" defTabSz="914400" rtl="0" eaLnBrk="1" latinLnBrk="0" hangingPunct="1">
              <a:defRPr sz="2200" b="0" kern="1200" baseline="0">
                <a:solidFill>
                  <a:schemeClr val="bg1"/>
                </a:solidFill>
                <a:latin typeface="+mn-lt"/>
                <a:ea typeface="+mn-ea"/>
                <a:cs typeface="+mn-cs"/>
              </a:defRPr>
            </a:lvl1p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a:xfrm>
            <a:off x="3218688" y="6356350"/>
            <a:ext cx="4736592" cy="365125"/>
          </a:xfrm>
        </p:spPr>
        <p:txBody>
          <a:bodyPr vert="horz" lIns="91440" tIns="45720" rIns="91440" bIns="45720" rtlCol="0" anchor="ctr"/>
          <a:lstStyle>
            <a:lvl1pPr marL="0" algn="l" defTabSz="914400" rtl="0" eaLnBrk="1" latinLnBrk="0" hangingPunct="1">
              <a:defRPr sz="1100" b="1" kern="1200">
                <a:solidFill>
                  <a:schemeClr val="tx2">
                    <a:lumMod val="60000"/>
                    <a:lumOff val="40000"/>
                  </a:schemeClr>
                </a:solidFill>
                <a:latin typeface="+mn-lt"/>
                <a:ea typeface="+mn-ea"/>
                <a:cs typeface="+mn-cs"/>
              </a:defRPr>
            </a:lvl1pPr>
          </a:lstStyle>
          <a:p>
            <a:endParaRPr lang="en-US"/>
          </a:p>
        </p:txBody>
      </p:sp>
      <p:sp>
        <p:nvSpPr>
          <p:cNvPr id="6" name="Slide Number Placeholder 5"/>
          <p:cNvSpPr>
            <a:spLocks noGrp="1"/>
          </p:cNvSpPr>
          <p:nvPr>
            <p:ph type="sldNum" sz="quarter" idx="12"/>
          </p:nvPr>
        </p:nvSpPr>
        <p:spPr>
          <a:xfrm>
            <a:off x="8256494" y="6356350"/>
            <a:ext cx="685800" cy="365125"/>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57AF16DE-A0D5-4438-950F-5B1E159C2C2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7212106"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a:xfrm>
            <a:off x="7212106" y="6356350"/>
            <a:ext cx="1752600" cy="365125"/>
          </a:xfrm>
        </p:spPr>
        <p:txBody>
          <a:body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7" name="Rectangle 6"/>
          <p:cNvSpPr/>
          <p:nvPr/>
        </p:nvSpPr>
        <p:spPr>
          <a:xfrm>
            <a:off x="3186953" y="268288"/>
            <a:ext cx="5669280" cy="25603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200399" y="4171950"/>
            <a:ext cx="5457919" cy="1085850"/>
          </a:xfrm>
        </p:spPr>
        <p:txBody>
          <a:bodyPr>
            <a:normAutofit/>
          </a:bodyPr>
          <a:lstStyle>
            <a:lvl1pPr>
              <a:defRPr sz="4600"/>
            </a:lvl1pPr>
          </a:lstStyle>
          <a:p>
            <a:r>
              <a:rPr lang="en-US" smtClean="0"/>
              <a:t>Click to edit Master title style</a:t>
            </a:r>
            <a:endParaRPr/>
          </a:p>
        </p:txBody>
      </p:sp>
      <p:sp>
        <p:nvSpPr>
          <p:cNvPr id="3" name="Subtitle 2"/>
          <p:cNvSpPr>
            <a:spLocks noGrp="1"/>
          </p:cNvSpPr>
          <p:nvPr>
            <p:ph type="subTitle" idx="1"/>
          </p:nvPr>
        </p:nvSpPr>
        <p:spPr>
          <a:xfrm>
            <a:off x="3200401" y="5257799"/>
            <a:ext cx="5457918" cy="618565"/>
          </a:xfrm>
        </p:spPr>
        <p:txBody>
          <a:bodyPr>
            <a:normAutofit/>
          </a:bodyPr>
          <a:lstStyle>
            <a:lvl1pPr marL="0" indent="0" algn="l">
              <a:spcBef>
                <a:spcPct val="0"/>
              </a:spcBef>
              <a:buNone/>
              <a:defRPr sz="1600">
                <a:solidFill>
                  <a:schemeClr val="tx2"/>
                </a:solidFill>
              </a:defRPr>
            </a:lvl1pPr>
            <a:lvl2pPr marL="457200" indent="0" algn="ctr">
              <a:spcBef>
                <a:spcPct val="0"/>
              </a:spcBef>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3276600" y="389965"/>
            <a:ext cx="5499847" cy="365125"/>
          </a:xfrm>
        </p:spPr>
        <p:txBody>
          <a:bodyPr/>
          <a:lstStyle>
            <a:lvl1pPr>
              <a:defRPr sz="2200" b="0" baseline="0">
                <a:solidFill>
                  <a:schemeClr val="bg1"/>
                </a:solidFill>
              </a:defRPr>
            </a:lvl1p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a:xfrm>
            <a:off x="3213847" y="6356350"/>
            <a:ext cx="4734112" cy="365125"/>
          </a:xfrm>
        </p:spPr>
        <p:txBody>
          <a:bodyPr/>
          <a:lstStyle/>
          <a:p>
            <a:endParaRPr lang="en-US"/>
          </a:p>
        </p:txBody>
      </p:sp>
      <p:sp>
        <p:nvSpPr>
          <p:cNvPr id="6" name="Slide Number Placeholder 5"/>
          <p:cNvSpPr>
            <a:spLocks noGrp="1"/>
          </p:cNvSpPr>
          <p:nvPr>
            <p:ph type="sldNum" sz="quarter" idx="12"/>
          </p:nvPr>
        </p:nvSpPr>
        <p:spPr>
          <a:xfrm>
            <a:off x="8265459" y="6356350"/>
            <a:ext cx="685800" cy="365125"/>
          </a:xfrm>
        </p:spPr>
        <p:txBody>
          <a:bodyPr vert="horz" lIns="91440" tIns="45720" rIns="91440" bIns="45720" rtlCol="0" anchor="ctr"/>
          <a:lstStyle>
            <a:lvl1pPr marL="0" algn="r" defTabSz="914400" rtl="0" eaLnBrk="1" latinLnBrk="0" hangingPunct="1">
              <a:defRPr sz="1100" b="1" kern="1200">
                <a:solidFill>
                  <a:schemeClr val="tx2">
                    <a:lumMod val="60000"/>
                    <a:lumOff val="40000"/>
                  </a:schemeClr>
                </a:solidFill>
                <a:latin typeface="+mn-lt"/>
                <a:ea typeface="+mn-ea"/>
                <a:cs typeface="+mn-cs"/>
              </a:defRPr>
            </a:lvl1pPr>
          </a:lstStyle>
          <a:p>
            <a:fld id="{57AF16DE-A0D5-4438-950F-5B1E159C2C28}" type="slidenum">
              <a:rPr lang="en-US" smtClean="0"/>
              <a:t>‹#›</a:t>
            </a:fld>
            <a:endParaRPr lang="en-US"/>
          </a:p>
        </p:txBody>
      </p:sp>
      <p:sp>
        <p:nvSpPr>
          <p:cNvPr id="9" name="Picture Placeholder 8"/>
          <p:cNvSpPr>
            <a:spLocks noGrp="1"/>
          </p:cNvSpPr>
          <p:nvPr>
            <p:ph type="pic" sz="quarter" idx="13"/>
          </p:nvPr>
        </p:nvSpPr>
        <p:spPr>
          <a:xfrm>
            <a:off x="3200400" y="2877671"/>
            <a:ext cx="5646867" cy="1280160"/>
          </a:xfrm>
        </p:spPr>
        <p:txBody>
          <a:bodyPr/>
          <a:lstStyle>
            <a:lvl1pPr>
              <a:buNone/>
              <a:defRPr/>
            </a:lvl1pPr>
          </a:lstStyle>
          <a:p>
            <a:r>
              <a:rPr lang="en-US" smtClean="0"/>
              <a:t>Drag picture to placeholder or click icon to add</a:t>
            </a:r>
            <a:endParaRPr/>
          </a:p>
        </p:txBody>
      </p:sp>
      <p:sp>
        <p:nvSpPr>
          <p:cNvPr id="10" name="Rectangle 9"/>
          <p:cNvSpPr/>
          <p:nvPr/>
        </p:nvSpPr>
        <p:spPr>
          <a:xfrm>
            <a:off x="268940" y="268288"/>
            <a:ext cx="182880" cy="388685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Content, and Picture">
    <p:spTree>
      <p:nvGrpSpPr>
        <p:cNvPr id="1" name=""/>
        <p:cNvGrpSpPr/>
        <p:nvPr/>
      </p:nvGrpSpPr>
      <p:grpSpPr>
        <a:xfrm>
          <a:off x="0" y="0"/>
          <a:ext cx="0" cy="0"/>
          <a:chOff x="0" y="0"/>
          <a:chExt cx="0" cy="0"/>
        </a:xfrm>
      </p:grpSpPr>
      <p:sp>
        <p:nvSpPr>
          <p:cNvPr id="7" name="Rectangle 6"/>
          <p:cNvSpPr/>
          <p:nvPr/>
        </p:nvSpPr>
        <p:spPr>
          <a:xfrm>
            <a:off x="269875"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178423" y="914400"/>
            <a:ext cx="6508377" cy="1143000"/>
          </a:xfrm>
        </p:spPr>
        <p:txBody>
          <a:bodyPr/>
          <a:lstStyle/>
          <a:p>
            <a:r>
              <a:rPr lang="en-US" smtClean="0"/>
              <a:t>Click to edit Master title style</a:t>
            </a:r>
            <a:endParaRPr/>
          </a:p>
        </p:txBody>
      </p:sp>
      <p:sp>
        <p:nvSpPr>
          <p:cNvPr id="3" name="Content Placeholder 2"/>
          <p:cNvSpPr>
            <a:spLocks noGrp="1"/>
          </p:cNvSpPr>
          <p:nvPr>
            <p:ph idx="1"/>
          </p:nvPr>
        </p:nvSpPr>
        <p:spPr>
          <a:xfrm>
            <a:off x="2178423" y="2209800"/>
            <a:ext cx="6508377" cy="3916363"/>
          </a:xfrm>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a:xfrm>
            <a:off x="7212106" y="6356350"/>
            <a:ext cx="1752600" cy="365125"/>
          </a:xfrm>
        </p:spPr>
        <p:txBody>
          <a:body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a:xfrm>
            <a:off x="2178423" y="6356350"/>
            <a:ext cx="4926852" cy="365125"/>
          </a:xfrm>
        </p:spPr>
        <p:txBody>
          <a:bodyPr/>
          <a:lstStyle/>
          <a:p>
            <a:endParaRPr lang="en-US"/>
          </a:p>
        </p:txBody>
      </p:sp>
      <p:sp>
        <p:nvSpPr>
          <p:cNvPr id="6" name="Slide Number Placeholder 5"/>
          <p:cNvSpPr>
            <a:spLocks noGrp="1"/>
          </p:cNvSpPr>
          <p:nvPr>
            <p:ph type="sldNum" sz="quarter" idx="12"/>
          </p:nvPr>
        </p:nvSpPr>
        <p:spPr>
          <a:xfrm>
            <a:off x="331694" y="361016"/>
            <a:ext cx="506506" cy="365125"/>
          </a:xfrm>
        </p:spPr>
        <p:txBody>
          <a:bodyPr/>
          <a:lstStyle/>
          <a:p>
            <a:fld id="{57AF16DE-A0D5-4438-950F-5B1E159C2C28}" type="slidenum">
              <a:rPr lang="en-US" smtClean="0"/>
              <a:t>‹#›</a:t>
            </a:fld>
            <a:endParaRPr lang="en-US"/>
          </a:p>
        </p:txBody>
      </p:sp>
      <p:sp>
        <p:nvSpPr>
          <p:cNvPr id="9" name="Picture Placeholder 8"/>
          <p:cNvSpPr>
            <a:spLocks noGrp="1"/>
          </p:cNvSpPr>
          <p:nvPr>
            <p:ph type="pic" sz="quarter" idx="13"/>
          </p:nvPr>
        </p:nvSpPr>
        <p:spPr>
          <a:xfrm>
            <a:off x="269875" y="1976718"/>
            <a:ext cx="1645920" cy="4625788"/>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7758952" y="268288"/>
            <a:ext cx="1099073" cy="635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09801" y="3429000"/>
            <a:ext cx="4966446" cy="1398494"/>
          </a:xfrm>
        </p:spPr>
        <p:txBody>
          <a:bodyPr anchor="b" anchorCtr="0"/>
          <a:lstStyle>
            <a:lvl1pPr algn="r">
              <a:defRPr sz="4600" b="0" cap="none" baseline="0"/>
            </a:lvl1pPr>
          </a:lstStyle>
          <a:p>
            <a:r>
              <a:rPr lang="en-US" smtClean="0"/>
              <a:t>Click to edit Master title style</a:t>
            </a:r>
            <a:endParaRPr/>
          </a:p>
        </p:txBody>
      </p:sp>
      <p:sp>
        <p:nvSpPr>
          <p:cNvPr id="3" name="Text Placeholder 2"/>
          <p:cNvSpPr>
            <a:spLocks noGrp="1"/>
          </p:cNvSpPr>
          <p:nvPr>
            <p:ph type="body" idx="1"/>
          </p:nvPr>
        </p:nvSpPr>
        <p:spPr>
          <a:xfrm>
            <a:off x="2209801"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62600" y="6356350"/>
            <a:ext cx="1622612" cy="365125"/>
          </a:xfrm>
        </p:spPr>
        <p:txBody>
          <a:body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a:xfrm>
            <a:off x="174812" y="6356350"/>
            <a:ext cx="5311588" cy="365125"/>
          </a:xfrm>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7" name="Rectangle 6"/>
          <p:cNvSpPr/>
          <p:nvPr/>
        </p:nvSpPr>
        <p:spPr>
          <a:xfrm>
            <a:off x="269875" y="4773706"/>
            <a:ext cx="2971800" cy="18445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720354" y="3429001"/>
            <a:ext cx="4966446" cy="1398494"/>
          </a:xfrm>
        </p:spPr>
        <p:txBody>
          <a:bodyPr anchor="b" anchorCtr="0"/>
          <a:lstStyle>
            <a:lvl1pPr algn="r">
              <a:defRPr sz="4600" b="0" cap="none" baseline="0"/>
            </a:lvl1pPr>
          </a:lstStyle>
          <a:p>
            <a:r>
              <a:rPr lang="en-US" smtClean="0"/>
              <a:t>Click to edit Master title style</a:t>
            </a:r>
            <a:endParaRPr/>
          </a:p>
        </p:txBody>
      </p:sp>
      <p:sp>
        <p:nvSpPr>
          <p:cNvPr id="3" name="Text Placeholder 2"/>
          <p:cNvSpPr>
            <a:spLocks noGrp="1"/>
          </p:cNvSpPr>
          <p:nvPr>
            <p:ph type="body" idx="1"/>
          </p:nvPr>
        </p:nvSpPr>
        <p:spPr>
          <a:xfrm>
            <a:off x="3720354" y="4824414"/>
            <a:ext cx="4966446" cy="1320800"/>
          </a:xfrm>
        </p:spPr>
        <p:txBody>
          <a:bodyPr anchor="t" anchorCtr="0">
            <a:normAutofit/>
          </a:bodyPr>
          <a:lstStyle>
            <a:lvl1pPr marL="0" indent="0" algn="r">
              <a:spcBef>
                <a:spcPts val="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a:xfrm>
            <a:off x="351212" y="6104965"/>
            <a:ext cx="506506" cy="365125"/>
          </a:xfrm>
        </p:spPr>
        <p:txBody>
          <a:bodyPr/>
          <a:lstStyle/>
          <a:p>
            <a:fld id="{57AF16DE-A0D5-4438-950F-5B1E159C2C28}" type="slidenum">
              <a:rPr lang="en-US" smtClean="0"/>
              <a:t>‹#›</a:t>
            </a:fld>
            <a:endParaRPr lang="en-US"/>
          </a:p>
        </p:txBody>
      </p:sp>
      <p:sp>
        <p:nvSpPr>
          <p:cNvPr id="9" name="Picture Placeholder 8"/>
          <p:cNvSpPr>
            <a:spLocks noGrp="1"/>
          </p:cNvSpPr>
          <p:nvPr>
            <p:ph type="pic" sz="quarter" idx="13"/>
          </p:nvPr>
        </p:nvSpPr>
        <p:spPr>
          <a:xfrm>
            <a:off x="269874" y="268288"/>
            <a:ext cx="2971800" cy="4438650"/>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45720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28244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88352" cy="1143000"/>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457200" y="2054132"/>
            <a:ext cx="3566160" cy="63976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689411"/>
            <a:ext cx="3566160" cy="3436751"/>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279391" y="2054132"/>
            <a:ext cx="3566160" cy="639762"/>
          </a:xfrm>
        </p:spPr>
        <p:txBody>
          <a:bodyPr anchor="b">
            <a:noAutofit/>
          </a:bodyPr>
          <a:lstStyle>
            <a:lvl1pPr marL="0" indent="0" algn="ctr">
              <a:spcBef>
                <a:spcPct val="0"/>
              </a:spcBef>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79391" y="2689411"/>
            <a:ext cx="3566160" cy="3436751"/>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B1A24CD3-204F-4468-8EE4-28A6668D006A}" type="datetimeFigureOut">
              <a:rPr lang="en-US" smtClean="0"/>
              <a:t>20.11.15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457199" y="2214562"/>
            <a:ext cx="7396163"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
        <p:nvSpPr>
          <p:cNvPr id="9" name="Content Placeholder 2"/>
          <p:cNvSpPr>
            <a:spLocks noGrp="1"/>
          </p:cNvSpPr>
          <p:nvPr>
            <p:ph sz="half" idx="13"/>
          </p:nvPr>
        </p:nvSpPr>
        <p:spPr>
          <a:xfrm>
            <a:off x="457199" y="4224973"/>
            <a:ext cx="7396163"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428244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
        <p:nvSpPr>
          <p:cNvPr id="9" name="Content Placeholder 2"/>
          <p:cNvSpPr>
            <a:spLocks noGrp="1"/>
          </p:cNvSpPr>
          <p:nvPr>
            <p:ph sz="half" idx="13"/>
          </p:nvPr>
        </p:nvSpPr>
        <p:spPr>
          <a:xfrm>
            <a:off x="428244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0" name="Content Placeholder 2"/>
          <p:cNvSpPr>
            <a:spLocks noGrp="1"/>
          </p:cNvSpPr>
          <p:nvPr>
            <p:ph sz="half" idx="14"/>
          </p:nvPr>
        </p:nvSpPr>
        <p:spPr>
          <a:xfrm>
            <a:off x="457200" y="2214563"/>
            <a:ext cx="3566160" cy="39116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8" name="Rectangle 7"/>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14400"/>
            <a:ext cx="7391401" cy="1143000"/>
          </a:xfrm>
        </p:spPr>
        <p:txBody>
          <a:bodyPr/>
          <a:lstStyle/>
          <a:p>
            <a:r>
              <a:rPr lang="en-US" smtClean="0"/>
              <a:t>Click to edit Master title style</a:t>
            </a:r>
            <a:endParaRPr/>
          </a:p>
        </p:txBody>
      </p:sp>
      <p:sp>
        <p:nvSpPr>
          <p:cNvPr id="3" name="Content Placeholder 2"/>
          <p:cNvSpPr>
            <a:spLocks noGrp="1"/>
          </p:cNvSpPr>
          <p:nvPr>
            <p:ph sz="half" idx="1"/>
          </p:nvPr>
        </p:nvSpPr>
        <p:spPr>
          <a:xfrm>
            <a:off x="428244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
        <p:nvSpPr>
          <p:cNvPr id="9" name="Content Placeholder 2"/>
          <p:cNvSpPr>
            <a:spLocks noGrp="1"/>
          </p:cNvSpPr>
          <p:nvPr>
            <p:ph sz="half" idx="13"/>
          </p:nvPr>
        </p:nvSpPr>
        <p:spPr>
          <a:xfrm>
            <a:off x="428244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1" name="Content Placeholder 2"/>
          <p:cNvSpPr>
            <a:spLocks noGrp="1"/>
          </p:cNvSpPr>
          <p:nvPr>
            <p:ph sz="half" idx="14"/>
          </p:nvPr>
        </p:nvSpPr>
        <p:spPr>
          <a:xfrm>
            <a:off x="457200" y="2214562"/>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2" name="Content Placeholder 2"/>
          <p:cNvSpPr>
            <a:spLocks noGrp="1"/>
          </p:cNvSpPr>
          <p:nvPr>
            <p:ph sz="half" idx="15"/>
          </p:nvPr>
        </p:nvSpPr>
        <p:spPr>
          <a:xfrm>
            <a:off x="457200" y="4224973"/>
            <a:ext cx="3566160" cy="192024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8148918" y="268288"/>
            <a:ext cx="718073"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B1A24CD3-204F-4468-8EE4-28A6668D006A}" type="datetimeFigureOut">
              <a:rPr lang="en-US" smtClean="0"/>
              <a:t>20.11.15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B1A24CD3-204F-4468-8EE4-28A6668D006A}" type="datetimeFigureOut">
              <a:rPr lang="en-US" smtClean="0"/>
              <a:t>20.11.15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95082"/>
            <a:ext cx="3566160" cy="1035424"/>
          </a:xfrm>
        </p:spPr>
        <p:txBody>
          <a:bodyPr anchor="b"/>
          <a:lstStyle>
            <a:lvl1pPr algn="l">
              <a:defRPr sz="2800" b="0"/>
            </a:lvl1pPr>
          </a:lstStyle>
          <a:p>
            <a:r>
              <a:rPr lang="en-US" smtClean="0"/>
              <a:t>Click to edit Master title style</a:t>
            </a:r>
            <a:endParaRPr/>
          </a:p>
        </p:txBody>
      </p:sp>
      <p:sp>
        <p:nvSpPr>
          <p:cNvPr id="3" name="Content Placeholder 2"/>
          <p:cNvSpPr>
            <a:spLocks noGrp="1"/>
          </p:cNvSpPr>
          <p:nvPr>
            <p:ph idx="1"/>
          </p:nvPr>
        </p:nvSpPr>
        <p:spPr>
          <a:xfrm>
            <a:off x="4762052" y="990600"/>
            <a:ext cx="3566160" cy="5135563"/>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457199" y="2057400"/>
            <a:ext cx="3566160" cy="36576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Rectangle 7"/>
          <p:cNvSpPr/>
          <p:nvPr/>
        </p:nvSpPr>
        <p:spPr>
          <a:xfrm>
            <a:off x="4746811" y="268288"/>
            <a:ext cx="4114800"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7199" y="995082"/>
            <a:ext cx="3566160" cy="1035424"/>
          </a:xfrm>
        </p:spPr>
        <p:txBody>
          <a:bodyPr anchor="b"/>
          <a:lstStyle>
            <a:lvl1pPr algn="l">
              <a:defRPr sz="2800" b="0"/>
            </a:lvl1pPr>
          </a:lstStyle>
          <a:p>
            <a:r>
              <a:rPr lang="en-US" smtClean="0"/>
              <a:t>Click to edit Master title style</a:t>
            </a:r>
            <a:endParaRPr/>
          </a:p>
        </p:txBody>
      </p:sp>
      <p:sp>
        <p:nvSpPr>
          <p:cNvPr id="4" name="Text Placeholder 3"/>
          <p:cNvSpPr>
            <a:spLocks noGrp="1"/>
          </p:cNvSpPr>
          <p:nvPr>
            <p:ph type="body" sz="half" idx="2"/>
          </p:nvPr>
        </p:nvSpPr>
        <p:spPr>
          <a:xfrm>
            <a:off x="457199" y="2057400"/>
            <a:ext cx="3566160" cy="3657601"/>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61365" y="6124014"/>
            <a:ext cx="1752600" cy="365125"/>
          </a:xfrm>
        </p:spPr>
        <p:txBody>
          <a:bodyPr/>
          <a:lstStyle>
            <a:lvl1pPr algn="l">
              <a:defRPr/>
            </a:lvl1p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a:xfrm>
            <a:off x="174812" y="6356350"/>
            <a:ext cx="3863788" cy="365125"/>
          </a:xfrm>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
        <p:nvSpPr>
          <p:cNvPr id="10" name="Picture Placeholder 9"/>
          <p:cNvSpPr>
            <a:spLocks noGrp="1"/>
          </p:cNvSpPr>
          <p:nvPr>
            <p:ph type="pic" sz="quarter" idx="13"/>
          </p:nvPr>
        </p:nvSpPr>
        <p:spPr>
          <a:xfrm>
            <a:off x="4760258" y="990600"/>
            <a:ext cx="4096512" cy="5611813"/>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8" name="Rectangle 7"/>
          <p:cNvSpPr/>
          <p:nvPr/>
        </p:nvSpPr>
        <p:spPr>
          <a:xfrm>
            <a:off x="7216775" y="268288"/>
            <a:ext cx="1639457" cy="36393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8788" y="4267200"/>
            <a:ext cx="6477000" cy="566738"/>
          </a:xfrm>
        </p:spPr>
        <p:txBody>
          <a:bodyPr anchor="b"/>
          <a:lstStyle>
            <a:lvl1pPr algn="l">
              <a:defRPr sz="2800" b="0"/>
            </a:lvl1pPr>
          </a:lstStyle>
          <a:p>
            <a:r>
              <a:rPr lang="en-US" smtClean="0"/>
              <a:t>Click to edit Master title style</a:t>
            </a:r>
            <a:endParaRPr/>
          </a:p>
        </p:txBody>
      </p:sp>
      <p:sp>
        <p:nvSpPr>
          <p:cNvPr id="3" name="Picture Placeholder 2"/>
          <p:cNvSpPr>
            <a:spLocks noGrp="1"/>
          </p:cNvSpPr>
          <p:nvPr>
            <p:ph type="pic" idx="1"/>
          </p:nvPr>
        </p:nvSpPr>
        <p:spPr>
          <a:xfrm>
            <a:off x="269874" y="268288"/>
            <a:ext cx="6858000" cy="36393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58788" y="4840941"/>
            <a:ext cx="6475412" cy="1304271"/>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4 Pictures with Caption">
    <p:spTree>
      <p:nvGrpSpPr>
        <p:cNvPr id="1" name=""/>
        <p:cNvGrpSpPr/>
        <p:nvPr/>
      </p:nvGrpSpPr>
      <p:grpSpPr>
        <a:xfrm>
          <a:off x="0" y="0"/>
          <a:ext cx="0" cy="0"/>
          <a:chOff x="0" y="0"/>
          <a:chExt cx="0" cy="0"/>
        </a:xfrm>
      </p:grpSpPr>
      <p:sp>
        <p:nvSpPr>
          <p:cNvPr id="8" name="Rectangle 7"/>
          <p:cNvSpPr/>
          <p:nvPr/>
        </p:nvSpPr>
        <p:spPr>
          <a:xfrm>
            <a:off x="8135471" y="268288"/>
            <a:ext cx="720761" cy="36393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58788" y="4267200"/>
            <a:ext cx="6477000" cy="566738"/>
          </a:xfrm>
        </p:spPr>
        <p:txBody>
          <a:bodyPr anchor="b"/>
          <a:lstStyle>
            <a:lvl1pPr algn="l">
              <a:defRPr sz="2800" b="0"/>
            </a:lvl1pPr>
          </a:lstStyle>
          <a:p>
            <a:r>
              <a:rPr lang="en-US" smtClean="0"/>
              <a:t>Click to edit Master title style</a:t>
            </a:r>
            <a:endParaRPr/>
          </a:p>
        </p:txBody>
      </p:sp>
      <p:sp>
        <p:nvSpPr>
          <p:cNvPr id="3" name="Picture Placeholder 2"/>
          <p:cNvSpPr>
            <a:spLocks noGrp="1"/>
          </p:cNvSpPr>
          <p:nvPr>
            <p:ph type="pic" idx="1"/>
          </p:nvPr>
        </p:nvSpPr>
        <p:spPr>
          <a:xfrm>
            <a:off x="269874" y="268288"/>
            <a:ext cx="3006726" cy="36393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58788" y="4840941"/>
            <a:ext cx="6475412" cy="1304271"/>
          </a:xfrm>
        </p:spPr>
        <p:txBody>
          <a:bodyPr>
            <a:normAutofit/>
          </a:bodyPr>
          <a:lstStyle>
            <a:lvl1pPr marL="0" indent="0">
              <a:spcBef>
                <a:spcPts val="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24CD3-204F-4468-8EE4-28A6668D006A}" type="datetimeFigureOut">
              <a:rPr lang="en-US" smtClean="0"/>
              <a:t>20.11.15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7AF16DE-A0D5-4438-950F-5B1E159C2C28}" type="slidenum">
              <a:rPr lang="en-US" smtClean="0"/>
              <a:t>‹#›</a:t>
            </a:fld>
            <a:endParaRPr lang="en-US"/>
          </a:p>
        </p:txBody>
      </p:sp>
      <p:sp>
        <p:nvSpPr>
          <p:cNvPr id="10" name="Picture Placeholder 2"/>
          <p:cNvSpPr>
            <a:spLocks noGrp="1"/>
          </p:cNvSpPr>
          <p:nvPr>
            <p:ph type="pic" idx="13"/>
          </p:nvPr>
        </p:nvSpPr>
        <p:spPr>
          <a:xfrm>
            <a:off x="3352800" y="268288"/>
            <a:ext cx="47019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1" name="Picture Placeholder 2"/>
          <p:cNvSpPr>
            <a:spLocks noGrp="1"/>
          </p:cNvSpPr>
          <p:nvPr>
            <p:ph type="pic" idx="14"/>
          </p:nvPr>
        </p:nvSpPr>
        <p:spPr>
          <a:xfrm>
            <a:off x="3352800" y="2131935"/>
            <a:ext cx="23042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2" name="Picture Placeholder 2"/>
          <p:cNvSpPr>
            <a:spLocks noGrp="1"/>
          </p:cNvSpPr>
          <p:nvPr>
            <p:ph type="pic" idx="15"/>
          </p:nvPr>
        </p:nvSpPr>
        <p:spPr>
          <a:xfrm>
            <a:off x="5750500" y="2131935"/>
            <a:ext cx="2304288" cy="177566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7212106" y="268288"/>
            <a:ext cx="1645920" cy="1645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8148918" y="268288"/>
            <a:ext cx="718073" cy="56692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543799" y="1035424"/>
            <a:ext cx="1322295" cy="5090739"/>
          </a:xfrm>
        </p:spPr>
        <p:txBody>
          <a:bodyPr vert="eaVert" anchor="t" anchorCtr="0"/>
          <a:lstStyle/>
          <a:p>
            <a:r>
              <a:rPr lang="en-US" smtClean="0"/>
              <a:t>Click to edit Master title style</a:t>
            </a:r>
            <a:endParaRPr/>
          </a:p>
        </p:txBody>
      </p:sp>
      <p:sp>
        <p:nvSpPr>
          <p:cNvPr id="3" name="Vertical Text Placeholder 2"/>
          <p:cNvSpPr>
            <a:spLocks noGrp="1"/>
          </p:cNvSpPr>
          <p:nvPr>
            <p:ph type="body" orient="vert" idx="1"/>
          </p:nvPr>
        </p:nvSpPr>
        <p:spPr>
          <a:xfrm>
            <a:off x="457200" y="1035424"/>
            <a:ext cx="6019800" cy="5109789"/>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1A24CD3-204F-4468-8EE4-28A6668D006A}" type="datetimeFigureOut">
              <a:rPr lang="en-US" smtClean="0"/>
              <a:t>20.11.15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199" y="914400"/>
            <a:ext cx="6508377" cy="1143000"/>
          </a:xfrm>
          <a:prstGeom prst="rect">
            <a:avLst/>
          </a:prstGeom>
        </p:spPr>
        <p:txBody>
          <a:bodyPr vert="horz" lIns="91440" tIns="45720" rIns="91440" bIns="45720" rtlCol="0" anchor="b" anchorCtr="0">
            <a:noAutofit/>
          </a:bodyPr>
          <a:lstStyle/>
          <a:p>
            <a:r>
              <a:rPr lang="en-US" smtClean="0"/>
              <a:t>Click to edit Master title style</a:t>
            </a:r>
            <a:endParaRPr/>
          </a:p>
        </p:txBody>
      </p:sp>
      <p:sp>
        <p:nvSpPr>
          <p:cNvPr id="3" name="Text Placeholder 2"/>
          <p:cNvSpPr>
            <a:spLocks noGrp="1"/>
          </p:cNvSpPr>
          <p:nvPr>
            <p:ph type="body" idx="1"/>
          </p:nvPr>
        </p:nvSpPr>
        <p:spPr>
          <a:xfrm>
            <a:off x="457199" y="2209800"/>
            <a:ext cx="6508377" cy="39163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7198659" y="6356350"/>
            <a:ext cx="1752600" cy="365125"/>
          </a:xfrm>
          <a:prstGeom prst="rect">
            <a:avLst/>
          </a:prstGeom>
        </p:spPr>
        <p:txBody>
          <a:bodyPr vert="horz" lIns="91440" tIns="45720" rIns="91440" bIns="45720" rtlCol="0" anchor="ctr"/>
          <a:lstStyle>
            <a:lvl1pPr algn="r">
              <a:defRPr sz="1100" b="1">
                <a:solidFill>
                  <a:schemeClr val="tx2">
                    <a:lumMod val="60000"/>
                    <a:lumOff val="40000"/>
                  </a:schemeClr>
                </a:solidFill>
              </a:defRPr>
            </a:lvl1pPr>
          </a:lstStyle>
          <a:p>
            <a:fld id="{B1A24CD3-204F-4468-8EE4-28A6668D006A}" type="datetimeFigureOut">
              <a:rPr lang="en-US" smtClean="0"/>
              <a:t>20.11.15</a:t>
            </a:fld>
            <a:endParaRPr lang="en-US"/>
          </a:p>
        </p:txBody>
      </p:sp>
      <p:sp>
        <p:nvSpPr>
          <p:cNvPr id="5" name="Footer Placeholder 4"/>
          <p:cNvSpPr>
            <a:spLocks noGrp="1"/>
          </p:cNvSpPr>
          <p:nvPr>
            <p:ph type="ftr" sz="quarter" idx="3"/>
          </p:nvPr>
        </p:nvSpPr>
        <p:spPr>
          <a:xfrm>
            <a:off x="174812" y="6356350"/>
            <a:ext cx="6007100" cy="365125"/>
          </a:xfrm>
          <a:prstGeom prst="rect">
            <a:avLst/>
          </a:prstGeom>
        </p:spPr>
        <p:txBody>
          <a:bodyPr vert="horz" lIns="91440" tIns="45720" rIns="91440" bIns="45720" rtlCol="0" anchor="ctr"/>
          <a:lstStyle>
            <a:lvl1pPr algn="l">
              <a:defRPr sz="1100" b="1">
                <a:solidFill>
                  <a:schemeClr val="tx2">
                    <a:lumMod val="60000"/>
                    <a:lumOff val="40000"/>
                  </a:schemeClr>
                </a:solidFill>
              </a:defRPr>
            </a:lvl1pPr>
          </a:lstStyle>
          <a:p>
            <a:endParaRPr lang="en-US"/>
          </a:p>
        </p:txBody>
      </p:sp>
      <p:sp>
        <p:nvSpPr>
          <p:cNvPr id="6" name="Slide Number Placeholder 5"/>
          <p:cNvSpPr>
            <a:spLocks noGrp="1"/>
          </p:cNvSpPr>
          <p:nvPr>
            <p:ph type="sldNum" sz="quarter" idx="4"/>
          </p:nvPr>
        </p:nvSpPr>
        <p:spPr>
          <a:xfrm>
            <a:off x="8256494" y="361016"/>
            <a:ext cx="506506" cy="365125"/>
          </a:xfrm>
          <a:prstGeom prst="rect">
            <a:avLst/>
          </a:prstGeom>
        </p:spPr>
        <p:txBody>
          <a:bodyPr vert="horz" lIns="91440" tIns="45720" rIns="91440" bIns="45720" rtlCol="0" anchor="ctr"/>
          <a:lstStyle>
            <a:lvl1pPr algn="r">
              <a:defRPr sz="2200" b="1">
                <a:solidFill>
                  <a:schemeClr val="bg1"/>
                </a:solidFill>
              </a:defRPr>
            </a:lvl1pPr>
          </a:lstStyle>
          <a:p>
            <a:fld id="{57AF16DE-A0D5-4438-950F-5B1E159C2C2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914400" rtl="0" eaLnBrk="1" latinLnBrk="0" hangingPunct="1">
        <a:spcBef>
          <a:spcPct val="0"/>
        </a:spcBef>
        <a:buNone/>
        <a:defRPr sz="3600" kern="1200">
          <a:solidFill>
            <a:schemeClr val="accent1"/>
          </a:solidFill>
          <a:latin typeface="+mj-lt"/>
          <a:ea typeface="+mj-ea"/>
          <a:cs typeface="+mj-cs"/>
        </a:defRPr>
      </a:lvl1pPr>
    </p:titleStyle>
    <p:bodyStyle>
      <a:lvl1pPr marL="228600" indent="-228600" algn="l" defTabSz="914400" rtl="0" eaLnBrk="1" latinLnBrk="0" hangingPunct="1">
        <a:spcBef>
          <a:spcPts val="1800"/>
        </a:spcBef>
        <a:buClr>
          <a:schemeClr val="accent1"/>
        </a:buClr>
        <a:buSzPct val="100000"/>
        <a:buFont typeface="Wingdings 2" pitchFamily="18" charset="2"/>
        <a:buChar char="¡"/>
        <a:defRPr sz="2000" kern="1200">
          <a:solidFill>
            <a:schemeClr val="tx2"/>
          </a:solidFill>
          <a:latin typeface="+mn-lt"/>
          <a:ea typeface="+mn-ea"/>
          <a:cs typeface="+mn-cs"/>
        </a:defRPr>
      </a:lvl1pPr>
      <a:lvl2pPr marL="457200" indent="-228600" algn="l" defTabSz="914400" rtl="0" eaLnBrk="1" latinLnBrk="0" hangingPunct="1">
        <a:spcBef>
          <a:spcPts val="600"/>
        </a:spcBef>
        <a:buClr>
          <a:schemeClr val="accent1">
            <a:lumMod val="50000"/>
          </a:schemeClr>
        </a:buClr>
        <a:buSzPct val="100000"/>
        <a:buFont typeface="Wingdings 2" pitchFamily="18" charset="2"/>
        <a:buChar char="¡"/>
        <a:defRPr sz="1800" kern="1200">
          <a:solidFill>
            <a:schemeClr val="tx2"/>
          </a:solidFill>
          <a:latin typeface="+mn-lt"/>
          <a:ea typeface="+mn-ea"/>
          <a:cs typeface="+mn-cs"/>
        </a:defRPr>
      </a:lvl2pPr>
      <a:lvl3pPr marL="685800" indent="-228600" algn="l" defTabSz="914400" rtl="0" eaLnBrk="1" latinLnBrk="0" hangingPunct="1">
        <a:spcBef>
          <a:spcPts val="600"/>
        </a:spcBef>
        <a:buClr>
          <a:schemeClr val="accent1"/>
        </a:buClr>
        <a:buSzPct val="100000"/>
        <a:buFont typeface="Wingdings 2" pitchFamily="18" charset="2"/>
        <a:buChar char="¡"/>
        <a:defRPr sz="1800" kern="1200">
          <a:solidFill>
            <a:schemeClr val="tx2"/>
          </a:solidFill>
          <a:latin typeface="+mn-lt"/>
          <a:ea typeface="+mn-ea"/>
          <a:cs typeface="+mn-cs"/>
        </a:defRPr>
      </a:lvl3pPr>
      <a:lvl4pPr marL="914400" indent="-228600" algn="l" defTabSz="914400" rtl="0" eaLnBrk="1" latinLnBrk="0" hangingPunct="1">
        <a:spcBef>
          <a:spcPts val="600"/>
        </a:spcBef>
        <a:buClr>
          <a:schemeClr val="accent1">
            <a:lumMod val="50000"/>
          </a:schemeClr>
        </a:buClr>
        <a:buSzPct val="100000"/>
        <a:buFont typeface="Wingdings 2" pitchFamily="18" charset="2"/>
        <a:buChar char="¡"/>
        <a:defRPr sz="1800" kern="1200">
          <a:solidFill>
            <a:schemeClr val="tx2"/>
          </a:solidFill>
          <a:latin typeface="+mn-lt"/>
          <a:ea typeface="+mn-ea"/>
          <a:cs typeface="+mn-cs"/>
        </a:defRPr>
      </a:lvl4pPr>
      <a:lvl5pPr marL="1143000" indent="-228600" algn="l" defTabSz="914400" rtl="0" eaLnBrk="1" latinLnBrk="0" hangingPunct="1">
        <a:spcBef>
          <a:spcPts val="600"/>
        </a:spcBef>
        <a:buClr>
          <a:schemeClr val="accent1"/>
        </a:buClr>
        <a:buSzPct val="100000"/>
        <a:buFont typeface="Wingdings 2" pitchFamily="18" charset="2"/>
        <a:buChar char="¡"/>
        <a:defRPr sz="1800" kern="1200">
          <a:solidFill>
            <a:schemeClr val="tx2"/>
          </a:solidFill>
          <a:latin typeface="+mn-lt"/>
          <a:ea typeface="+mn-ea"/>
          <a:cs typeface="+mn-cs"/>
        </a:defRPr>
      </a:lvl5pPr>
      <a:lvl6pPr marL="1377950"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6pPr>
      <a:lvl7pPr marL="1603375" indent="-228600" algn="l" defTabSz="914400" rtl="0" eaLnBrk="1" latinLnBrk="0" hangingPunct="1">
        <a:spcBef>
          <a:spcPct val="20000"/>
        </a:spcBef>
        <a:buClr>
          <a:schemeClr val="accent1"/>
        </a:buClr>
        <a:buFont typeface="Wingdings 2" pitchFamily="18" charset="2"/>
        <a:buChar char=""/>
        <a:defRPr lang="en-US" sz="1800" kern="1200" dirty="0" smtClean="0">
          <a:solidFill>
            <a:schemeClr val="tx2"/>
          </a:solidFill>
          <a:latin typeface="+mn-lt"/>
          <a:ea typeface="+mn-ea"/>
          <a:cs typeface="+mn-cs"/>
        </a:defRPr>
      </a:lvl7pPr>
      <a:lvl8pPr marL="1830388" indent="-228600" algn="l" defTabSz="914400" rtl="0" eaLnBrk="1" latinLnBrk="0" hangingPunct="1">
        <a:spcBef>
          <a:spcPct val="20000"/>
        </a:spcBef>
        <a:buClr>
          <a:schemeClr val="accent1">
            <a:lumMod val="50000"/>
          </a:schemeClr>
        </a:buClr>
        <a:buFont typeface="Wingdings 2" pitchFamily="18" charset="2"/>
        <a:buChar char=""/>
        <a:defRPr lang="en-US" sz="1800" kern="1200" dirty="0" smtClean="0">
          <a:solidFill>
            <a:schemeClr val="tx2"/>
          </a:solidFill>
          <a:latin typeface="+mn-lt"/>
          <a:ea typeface="+mn-ea"/>
          <a:cs typeface="+mn-cs"/>
        </a:defRPr>
      </a:lvl8pPr>
      <a:lvl9pPr marL="2057400" indent="-228600" algn="l" defTabSz="914400" rtl="0" eaLnBrk="1" latinLnBrk="0" hangingPunct="1">
        <a:spcBef>
          <a:spcPct val="20000"/>
        </a:spcBef>
        <a:buClr>
          <a:schemeClr val="accent1"/>
        </a:buClr>
        <a:buFont typeface="Wingdings 2" pitchFamily="18" charset="2"/>
        <a:buChar char=""/>
        <a:defRPr lang="en-US" sz="1800" kern="1200" dirty="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50" y="4208929"/>
            <a:ext cx="8604250" cy="1267946"/>
          </a:xfrm>
        </p:spPr>
        <p:txBody>
          <a:bodyPr>
            <a:noAutofit/>
          </a:bodyPr>
          <a:lstStyle/>
          <a:p>
            <a:pPr algn="ctr"/>
            <a:r>
              <a:rPr lang="en-US" sz="2800" b="1" dirty="0" smtClean="0"/>
              <a:t>Global Citizenship in Theory and Practice </a:t>
            </a:r>
            <a:br>
              <a:rPr lang="en-US" sz="2800" b="1" dirty="0" smtClean="0"/>
            </a:br>
            <a:r>
              <a:rPr lang="en-US" sz="2800" b="1" dirty="0" smtClean="0"/>
              <a:t>by Hans Schattle</a:t>
            </a:r>
            <a:endParaRPr lang="en-US" sz="2800" b="1" dirty="0"/>
          </a:p>
        </p:txBody>
      </p:sp>
      <p:sp>
        <p:nvSpPr>
          <p:cNvPr id="3" name="Subtitle 2"/>
          <p:cNvSpPr>
            <a:spLocks noGrp="1"/>
          </p:cNvSpPr>
          <p:nvPr>
            <p:ph type="subTitle" idx="1"/>
          </p:nvPr>
        </p:nvSpPr>
        <p:spPr>
          <a:xfrm>
            <a:off x="285750" y="5476875"/>
            <a:ext cx="8604250" cy="1174750"/>
          </a:xfrm>
        </p:spPr>
        <p:txBody>
          <a:bodyPr>
            <a:normAutofit/>
          </a:bodyPr>
          <a:lstStyle/>
          <a:p>
            <a:pPr algn="ctr"/>
            <a:endParaRPr lang="en-US" dirty="0" smtClean="0"/>
          </a:p>
          <a:p>
            <a:pPr algn="ctr"/>
            <a:r>
              <a:rPr lang="en-US" dirty="0" smtClean="0"/>
              <a:t>November 2015</a:t>
            </a:r>
          </a:p>
          <a:p>
            <a:pPr algn="ctr"/>
            <a:endParaRPr lang="en-US" dirty="0" smtClean="0"/>
          </a:p>
          <a:p>
            <a:pPr algn="ctr"/>
            <a:r>
              <a:rPr lang="en-US" dirty="0" smtClean="0"/>
              <a:t>Görkem Atsungur, American University of Central Asia </a:t>
            </a:r>
            <a:endParaRPr lang="en-US" dirty="0"/>
          </a:p>
        </p:txBody>
      </p:sp>
    </p:spTree>
    <p:extLst>
      <p:ext uri="{BB962C8B-B14F-4D97-AF65-F5344CB8AC3E}">
        <p14:creationId xmlns:p14="http://schemas.microsoft.com/office/powerpoint/2010/main" val="2285483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375" y="152400"/>
            <a:ext cx="7064375" cy="1143000"/>
          </a:xfrm>
        </p:spPr>
        <p:txBody>
          <a:bodyPr/>
          <a:lstStyle/>
          <a:p>
            <a:pPr algn="ctr"/>
            <a:r>
              <a:rPr lang="en-US" b="1" dirty="0" smtClean="0"/>
              <a:t>Why Schattle? </a:t>
            </a:r>
            <a:endParaRPr lang="en-US" b="1" dirty="0"/>
          </a:p>
        </p:txBody>
      </p:sp>
      <p:sp>
        <p:nvSpPr>
          <p:cNvPr id="3" name="Content Placeholder 2"/>
          <p:cNvSpPr>
            <a:spLocks noGrp="1"/>
          </p:cNvSpPr>
          <p:nvPr>
            <p:ph idx="1"/>
          </p:nvPr>
        </p:nvSpPr>
        <p:spPr>
          <a:xfrm>
            <a:off x="206375" y="2209800"/>
            <a:ext cx="8937625" cy="3916363"/>
          </a:xfrm>
        </p:spPr>
        <p:txBody>
          <a:bodyPr/>
          <a:lstStyle/>
          <a:p>
            <a:pPr algn="just"/>
            <a:r>
              <a:rPr lang="en-US" dirty="0" smtClean="0"/>
              <a:t>Schattle’s article provides </a:t>
            </a:r>
            <a:r>
              <a:rPr lang="en-US" b="1" dirty="0" smtClean="0"/>
              <a:t>basic understanding </a:t>
            </a:r>
            <a:r>
              <a:rPr lang="en-US" dirty="0"/>
              <a:t>of the concept of </a:t>
            </a:r>
            <a:r>
              <a:rPr lang="en-US" dirty="0" smtClean="0"/>
              <a:t> global citizenship—</a:t>
            </a:r>
            <a:r>
              <a:rPr lang="en-US" dirty="0"/>
              <a:t>its </a:t>
            </a:r>
            <a:r>
              <a:rPr lang="en-US" i="1" dirty="0"/>
              <a:t>historical origins</a:t>
            </a:r>
            <a:r>
              <a:rPr lang="en-US" dirty="0"/>
              <a:t>, </a:t>
            </a:r>
            <a:r>
              <a:rPr lang="en-US" i="1" dirty="0"/>
              <a:t>ethical </a:t>
            </a:r>
            <a:r>
              <a:rPr lang="en-US" i="1" dirty="0" smtClean="0"/>
              <a:t>and moral implications</a:t>
            </a:r>
            <a:r>
              <a:rPr lang="en-US" dirty="0"/>
              <a:t>, and </a:t>
            </a:r>
            <a:r>
              <a:rPr lang="en-US" i="1" dirty="0"/>
              <a:t>contemporary global </a:t>
            </a:r>
            <a:r>
              <a:rPr lang="en-US" i="1" dirty="0" smtClean="0"/>
              <a:t>challenges</a:t>
            </a:r>
            <a:r>
              <a:rPr lang="en-US" dirty="0" smtClean="0"/>
              <a:t>. </a:t>
            </a:r>
          </a:p>
          <a:p>
            <a:pPr algn="just"/>
            <a:r>
              <a:rPr lang="en-US" dirty="0" smtClean="0"/>
              <a:t>It gives a general overview </a:t>
            </a:r>
            <a:r>
              <a:rPr lang="en-US" b="1" dirty="0" smtClean="0"/>
              <a:t>LR </a:t>
            </a:r>
            <a:r>
              <a:rPr lang="en-US" dirty="0" smtClean="0"/>
              <a:t>on the concept(s). </a:t>
            </a:r>
          </a:p>
          <a:p>
            <a:pPr algn="just"/>
            <a:r>
              <a:rPr lang="en-US" dirty="0" smtClean="0"/>
              <a:t>It discusses </a:t>
            </a:r>
            <a:r>
              <a:rPr lang="en-US" b="1" dirty="0" smtClean="0"/>
              <a:t>academic debates </a:t>
            </a:r>
            <a:r>
              <a:rPr lang="en-US" dirty="0" smtClean="0"/>
              <a:t>(both normative and empirical ones). </a:t>
            </a:r>
          </a:p>
          <a:p>
            <a:pPr algn="just"/>
            <a:r>
              <a:rPr lang="en-US" dirty="0" smtClean="0"/>
              <a:t>It raises several important </a:t>
            </a:r>
            <a:r>
              <a:rPr lang="en-US" b="1" dirty="0" smtClean="0"/>
              <a:t>questions</a:t>
            </a:r>
            <a:r>
              <a:rPr lang="en-US" dirty="0" smtClean="0"/>
              <a:t> on the implication of the concept. </a:t>
            </a:r>
          </a:p>
          <a:p>
            <a:pPr algn="just"/>
            <a:r>
              <a:rPr lang="en-US" dirty="0" smtClean="0"/>
              <a:t>It </a:t>
            </a:r>
            <a:r>
              <a:rPr lang="en-US" dirty="0"/>
              <a:t>contains </a:t>
            </a:r>
            <a:r>
              <a:rPr lang="en-US" b="1" dirty="0"/>
              <a:t>key elements</a:t>
            </a:r>
            <a:r>
              <a:rPr lang="en-US" dirty="0"/>
              <a:t> (knowledge &amp; understanding, skills, values &amp; attitudes) of education on global citizenship. </a:t>
            </a:r>
          </a:p>
          <a:p>
            <a:pPr algn="just"/>
            <a:endParaRPr lang="en-US" dirty="0"/>
          </a:p>
        </p:txBody>
      </p:sp>
    </p:spTree>
    <p:extLst>
      <p:ext uri="{BB962C8B-B14F-4D97-AF65-F5344CB8AC3E}">
        <p14:creationId xmlns:p14="http://schemas.microsoft.com/office/powerpoint/2010/main" val="2516745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199" y="342900"/>
            <a:ext cx="6940551" cy="1143000"/>
          </a:xfrm>
        </p:spPr>
        <p:txBody>
          <a:bodyPr/>
          <a:lstStyle/>
          <a:p>
            <a:pPr algn="ctr"/>
            <a:r>
              <a:rPr lang="en-US" sz="3200" b="1" dirty="0" smtClean="0"/>
              <a:t>Global Citizenship </a:t>
            </a:r>
            <a:br>
              <a:rPr lang="en-US" sz="3200" b="1" dirty="0" smtClean="0"/>
            </a:br>
            <a:r>
              <a:rPr lang="en-US" sz="3200" b="1" dirty="0" smtClean="0"/>
              <a:t>in Theory and Practice </a:t>
            </a:r>
            <a:endParaRPr lang="en-US" sz="3200" b="1" dirty="0"/>
          </a:p>
        </p:txBody>
      </p:sp>
      <p:sp>
        <p:nvSpPr>
          <p:cNvPr id="3" name="Content Placeholder 2"/>
          <p:cNvSpPr>
            <a:spLocks noGrp="1"/>
          </p:cNvSpPr>
          <p:nvPr>
            <p:ph idx="1"/>
          </p:nvPr>
        </p:nvSpPr>
        <p:spPr>
          <a:xfrm>
            <a:off x="203199" y="2209800"/>
            <a:ext cx="8766176" cy="4394200"/>
          </a:xfrm>
        </p:spPr>
        <p:txBody>
          <a:bodyPr>
            <a:normAutofit fontScale="92500" lnSpcReduction="10000"/>
          </a:bodyPr>
          <a:lstStyle/>
          <a:p>
            <a:pPr algn="just"/>
            <a:r>
              <a:rPr lang="en-US" sz="2400" b="1" dirty="0" smtClean="0"/>
              <a:t>(1) Historical Evolution</a:t>
            </a:r>
            <a:r>
              <a:rPr lang="en-US" sz="2400" dirty="0" smtClean="0"/>
              <a:t>: Origins and </a:t>
            </a:r>
            <a:r>
              <a:rPr lang="en-US" sz="2400" dirty="0"/>
              <a:t>D</a:t>
            </a:r>
            <a:r>
              <a:rPr lang="en-US" sz="2400" dirty="0" smtClean="0"/>
              <a:t>evelopment of the Cosmopolitan Tradition and Ideals. </a:t>
            </a:r>
          </a:p>
          <a:p>
            <a:pPr marL="0" indent="0" algn="just">
              <a:buNone/>
            </a:pPr>
            <a:endParaRPr lang="en-US" sz="2400" dirty="0" smtClean="0"/>
          </a:p>
          <a:p>
            <a:pPr algn="just"/>
            <a:r>
              <a:rPr lang="en-US" sz="2400" b="1" dirty="0" smtClean="0"/>
              <a:t>(2) Contemporary </a:t>
            </a:r>
            <a:r>
              <a:rPr lang="en-US" sz="2400" b="1" dirty="0"/>
              <a:t>U</a:t>
            </a:r>
            <a:r>
              <a:rPr lang="en-US" sz="2400" b="1" dirty="0" smtClean="0"/>
              <a:t>nderstandings of Global </a:t>
            </a:r>
            <a:r>
              <a:rPr lang="en-US" sz="2400" b="1" dirty="0"/>
              <a:t>C</a:t>
            </a:r>
            <a:r>
              <a:rPr lang="en-US" sz="2400" b="1" dirty="0" smtClean="0"/>
              <a:t>itizenship</a:t>
            </a:r>
            <a:r>
              <a:rPr lang="en-US" sz="2400" dirty="0" smtClean="0"/>
              <a:t>: Normative vs. Empirical debate(s).</a:t>
            </a:r>
          </a:p>
          <a:p>
            <a:pPr marL="0" indent="0" algn="just">
              <a:buNone/>
            </a:pPr>
            <a:endParaRPr lang="en-US" sz="2400" dirty="0" smtClean="0"/>
          </a:p>
          <a:p>
            <a:pPr algn="just"/>
            <a:r>
              <a:rPr lang="en-US" sz="2400" b="1" dirty="0" smtClean="0"/>
              <a:t>(3) Interpretations </a:t>
            </a:r>
            <a:r>
              <a:rPr lang="en-US" sz="2400" dirty="0" smtClean="0"/>
              <a:t>of Global Citizenship in the present day. </a:t>
            </a:r>
          </a:p>
          <a:p>
            <a:pPr marL="0" indent="0" algn="just">
              <a:buNone/>
            </a:pPr>
            <a:endParaRPr lang="en-US" sz="2400" dirty="0" smtClean="0"/>
          </a:p>
          <a:p>
            <a:pPr algn="just"/>
            <a:r>
              <a:rPr lang="en-US" sz="2400" b="1" dirty="0" smtClean="0"/>
              <a:t>(4) Conclusion </a:t>
            </a:r>
            <a:endParaRPr lang="en-US" sz="2400" b="1" dirty="0"/>
          </a:p>
        </p:txBody>
      </p:sp>
    </p:spTree>
    <p:extLst>
      <p:ext uri="{BB962C8B-B14F-4D97-AF65-F5344CB8AC3E}">
        <p14:creationId xmlns:p14="http://schemas.microsoft.com/office/powerpoint/2010/main" val="529465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50" y="314317"/>
            <a:ext cx="6956426" cy="1266827"/>
          </a:xfrm>
        </p:spPr>
        <p:txBody>
          <a:bodyPr/>
          <a:lstStyle/>
          <a:p>
            <a:pPr algn="ctr"/>
            <a:r>
              <a:rPr lang="en-US" sz="3200" b="1" dirty="0"/>
              <a:t>Global Citizenship </a:t>
            </a:r>
            <a:br>
              <a:rPr lang="en-US" sz="3200" b="1" dirty="0"/>
            </a:br>
            <a:r>
              <a:rPr lang="en-US" sz="3200" b="1" dirty="0"/>
              <a:t>in Theory and </a:t>
            </a:r>
            <a:r>
              <a:rPr lang="en-US" sz="3200" b="1" dirty="0" smtClean="0"/>
              <a:t>Practice:</a:t>
            </a:r>
            <a:br>
              <a:rPr lang="en-US" sz="3200" b="1" dirty="0" smtClean="0"/>
            </a:br>
            <a:r>
              <a:rPr lang="en-US" sz="3200" b="1" dirty="0" smtClean="0"/>
              <a:t>I. Historical Evolution </a:t>
            </a:r>
            <a:endParaRPr lang="en-US" sz="3200" dirty="0"/>
          </a:p>
        </p:txBody>
      </p:sp>
      <p:sp>
        <p:nvSpPr>
          <p:cNvPr id="3" name="Content Placeholder 2"/>
          <p:cNvSpPr>
            <a:spLocks noGrp="1"/>
          </p:cNvSpPr>
          <p:nvPr>
            <p:ph idx="1"/>
          </p:nvPr>
        </p:nvSpPr>
        <p:spPr>
          <a:xfrm>
            <a:off x="171450" y="2209799"/>
            <a:ext cx="8972550" cy="4410075"/>
          </a:xfrm>
        </p:spPr>
        <p:txBody>
          <a:bodyPr>
            <a:normAutofit lnSpcReduction="10000"/>
          </a:bodyPr>
          <a:lstStyle/>
          <a:p>
            <a:pPr algn="just"/>
            <a:r>
              <a:rPr lang="en-US" b="1" dirty="0" smtClean="0"/>
              <a:t>Ancient Greece: </a:t>
            </a:r>
            <a:r>
              <a:rPr lang="en-US" dirty="0" smtClean="0"/>
              <a:t>Non-political view of world citizenship </a:t>
            </a:r>
          </a:p>
          <a:p>
            <a:pPr algn="just">
              <a:buFont typeface="Courier New"/>
              <a:buChar char="o"/>
            </a:pPr>
            <a:r>
              <a:rPr lang="en-US" dirty="0" smtClean="0"/>
              <a:t>Etymology: Cosmopolitan </a:t>
            </a:r>
            <a:r>
              <a:rPr lang="en-US" dirty="0" smtClean="0">
                <a:sym typeface="Wingdings"/>
              </a:rPr>
              <a:t>means ‘</a:t>
            </a:r>
            <a:r>
              <a:rPr lang="en-US" b="1" i="1" dirty="0" smtClean="0">
                <a:sym typeface="Wingdings"/>
              </a:rPr>
              <a:t>Order</a:t>
            </a:r>
            <a:r>
              <a:rPr lang="en-US" dirty="0" smtClean="0">
                <a:sym typeface="Wingdings"/>
              </a:rPr>
              <a:t>’, ‘</a:t>
            </a:r>
            <a:r>
              <a:rPr lang="en-US" b="1" i="1" dirty="0" smtClean="0">
                <a:sym typeface="Wingdings"/>
              </a:rPr>
              <a:t>Universe</a:t>
            </a:r>
            <a:r>
              <a:rPr lang="en-US" dirty="0" smtClean="0">
                <a:sym typeface="Wingdings"/>
              </a:rPr>
              <a:t>’, </a:t>
            </a:r>
            <a:r>
              <a:rPr lang="en-US" dirty="0">
                <a:sym typeface="Wingdings"/>
              </a:rPr>
              <a:t>and </a:t>
            </a:r>
            <a:r>
              <a:rPr lang="en-US" dirty="0" smtClean="0">
                <a:sym typeface="Wingdings"/>
              </a:rPr>
              <a:t>‘</a:t>
            </a:r>
            <a:r>
              <a:rPr lang="en-US" b="1" i="1" dirty="0" smtClean="0">
                <a:sym typeface="Wingdings"/>
              </a:rPr>
              <a:t>Citizen</a:t>
            </a:r>
            <a:r>
              <a:rPr lang="en-US" dirty="0" smtClean="0">
                <a:sym typeface="Wingdings"/>
              </a:rPr>
              <a:t>.’ </a:t>
            </a:r>
            <a:endParaRPr lang="en-US" dirty="0" smtClean="0"/>
          </a:p>
          <a:p>
            <a:pPr algn="just">
              <a:buFont typeface="Courier New"/>
              <a:buChar char="o"/>
            </a:pPr>
            <a:r>
              <a:rPr lang="en-US" b="1" dirty="0" smtClean="0"/>
              <a:t>Socrates</a:t>
            </a:r>
            <a:r>
              <a:rPr lang="en-US" dirty="0" smtClean="0"/>
              <a:t> and </a:t>
            </a:r>
            <a:r>
              <a:rPr lang="en-US" b="1" dirty="0" smtClean="0"/>
              <a:t>Diogenes</a:t>
            </a:r>
            <a:r>
              <a:rPr lang="en-US" dirty="0" smtClean="0"/>
              <a:t> – Citizens of the world. </a:t>
            </a:r>
          </a:p>
          <a:p>
            <a:pPr marL="0" indent="0" algn="just">
              <a:buNone/>
            </a:pPr>
            <a:endParaRPr lang="en-US" dirty="0" smtClean="0"/>
          </a:p>
          <a:p>
            <a:pPr algn="just"/>
            <a:r>
              <a:rPr lang="en-US" b="1" dirty="0"/>
              <a:t>Ancient Rome </a:t>
            </a:r>
            <a:r>
              <a:rPr lang="en-US" dirty="0" smtClean="0"/>
              <a:t>: Ethical view </a:t>
            </a:r>
            <a:r>
              <a:rPr lang="en-US" dirty="0"/>
              <a:t>on world </a:t>
            </a:r>
            <a:r>
              <a:rPr lang="en-US" dirty="0" smtClean="0"/>
              <a:t>citizenship</a:t>
            </a:r>
          </a:p>
          <a:p>
            <a:pPr algn="just"/>
            <a:r>
              <a:rPr lang="en-US" dirty="0" smtClean="0"/>
              <a:t>Ideals </a:t>
            </a:r>
            <a:r>
              <a:rPr lang="en-US" dirty="0"/>
              <a:t>of </a:t>
            </a:r>
            <a:r>
              <a:rPr lang="en-US" dirty="0" smtClean="0"/>
              <a:t>‘universal law’ </a:t>
            </a:r>
            <a:r>
              <a:rPr lang="en-US" dirty="0"/>
              <a:t>and </a:t>
            </a:r>
            <a:r>
              <a:rPr lang="en-US" dirty="0" smtClean="0"/>
              <a:t>‘civic virtue’</a:t>
            </a:r>
            <a:endParaRPr lang="en-US" dirty="0"/>
          </a:p>
          <a:p>
            <a:pPr algn="just">
              <a:buFont typeface="Courier New"/>
              <a:buChar char="o"/>
            </a:pPr>
            <a:r>
              <a:rPr lang="en-US" dirty="0"/>
              <a:t>Roman Stoic thinkers: </a:t>
            </a:r>
            <a:r>
              <a:rPr lang="en-US" b="1" dirty="0"/>
              <a:t>Cicero</a:t>
            </a:r>
            <a:r>
              <a:rPr lang="en-US" dirty="0"/>
              <a:t>, Marcus </a:t>
            </a:r>
            <a:r>
              <a:rPr lang="en-US" b="1" dirty="0"/>
              <a:t>Aurelius</a:t>
            </a:r>
            <a:r>
              <a:rPr lang="en-US" dirty="0"/>
              <a:t>, </a:t>
            </a:r>
            <a:r>
              <a:rPr lang="en-US" b="1" dirty="0" smtClean="0"/>
              <a:t>Seneca</a:t>
            </a:r>
            <a:r>
              <a:rPr lang="en-US" dirty="0" smtClean="0"/>
              <a:t>, etc. </a:t>
            </a:r>
            <a:endParaRPr lang="en-US" dirty="0"/>
          </a:p>
          <a:p>
            <a:pPr algn="just">
              <a:buFont typeface="Courier New"/>
              <a:buChar char="o"/>
            </a:pPr>
            <a:r>
              <a:rPr lang="en-US" dirty="0"/>
              <a:t>Dual civic life</a:t>
            </a:r>
            <a:r>
              <a:rPr lang="en-US" dirty="0" smtClean="0"/>
              <a:t>: (</a:t>
            </a:r>
            <a:r>
              <a:rPr lang="en-US" dirty="0"/>
              <a:t>1) obligations to the </a:t>
            </a:r>
            <a:r>
              <a:rPr lang="en-US" dirty="0" smtClean="0"/>
              <a:t>state and (</a:t>
            </a:r>
            <a:r>
              <a:rPr lang="en-US" dirty="0"/>
              <a:t>2) virtuous human </a:t>
            </a:r>
            <a:r>
              <a:rPr lang="en-US" dirty="0" smtClean="0"/>
              <a:t>person. </a:t>
            </a:r>
            <a:endParaRPr lang="en-US" dirty="0"/>
          </a:p>
        </p:txBody>
      </p:sp>
    </p:spTree>
    <p:extLst>
      <p:ext uri="{BB962C8B-B14F-4D97-AF65-F5344CB8AC3E}">
        <p14:creationId xmlns:p14="http://schemas.microsoft.com/office/powerpoint/2010/main" val="4039025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4" y="466725"/>
            <a:ext cx="6924676" cy="1143000"/>
          </a:xfrm>
        </p:spPr>
        <p:txBody>
          <a:bodyPr/>
          <a:lstStyle/>
          <a:p>
            <a:pPr algn="ctr"/>
            <a:r>
              <a:rPr lang="en-US" sz="3200" b="1" dirty="0"/>
              <a:t>Global Citizenship </a:t>
            </a:r>
            <a:br>
              <a:rPr lang="en-US" sz="3200" b="1" dirty="0"/>
            </a:br>
            <a:r>
              <a:rPr lang="en-US" sz="3200" b="1" dirty="0"/>
              <a:t>in Theory and Practice </a:t>
            </a:r>
            <a:r>
              <a:rPr lang="en-US" sz="3200" b="1" dirty="0" smtClean="0"/>
              <a:t/>
            </a:r>
            <a:br>
              <a:rPr lang="en-US" sz="3200" b="1" dirty="0" smtClean="0"/>
            </a:br>
            <a:r>
              <a:rPr lang="en-US" sz="3200" b="1" dirty="0"/>
              <a:t>I. Historical </a:t>
            </a:r>
            <a:r>
              <a:rPr lang="en-US" sz="3200" b="1" dirty="0" smtClean="0"/>
              <a:t>Evolution </a:t>
            </a:r>
            <a:endParaRPr lang="en-US" sz="3200" dirty="0"/>
          </a:p>
        </p:txBody>
      </p:sp>
      <p:sp>
        <p:nvSpPr>
          <p:cNvPr id="3" name="Content Placeholder 2"/>
          <p:cNvSpPr>
            <a:spLocks noGrp="1"/>
          </p:cNvSpPr>
          <p:nvPr>
            <p:ph idx="1"/>
          </p:nvPr>
        </p:nvSpPr>
        <p:spPr>
          <a:xfrm>
            <a:off x="250825" y="2209800"/>
            <a:ext cx="8607426" cy="3916363"/>
          </a:xfrm>
        </p:spPr>
        <p:txBody>
          <a:bodyPr/>
          <a:lstStyle/>
          <a:p>
            <a:pPr algn="just"/>
            <a:r>
              <a:rPr lang="en-US" b="1" dirty="0" smtClean="0"/>
              <a:t>Medieval Christian Europe</a:t>
            </a:r>
            <a:r>
              <a:rPr lang="en-US" dirty="0" smtClean="0"/>
              <a:t>: Moral view of world citizenship </a:t>
            </a:r>
          </a:p>
          <a:p>
            <a:pPr algn="just">
              <a:buFont typeface="Courier New"/>
              <a:buChar char="o"/>
            </a:pPr>
            <a:r>
              <a:rPr lang="en-US" b="1" dirty="0" smtClean="0"/>
              <a:t>St. Augustine</a:t>
            </a:r>
            <a:r>
              <a:rPr lang="en-US" dirty="0"/>
              <a:t> </a:t>
            </a:r>
            <a:r>
              <a:rPr lang="en-US" dirty="0" smtClean="0"/>
              <a:t>- City of God: Moral Universalism </a:t>
            </a:r>
          </a:p>
          <a:p>
            <a:pPr algn="just">
              <a:buFont typeface="Courier New"/>
              <a:buChar char="o"/>
            </a:pPr>
            <a:endParaRPr lang="en-US" dirty="0"/>
          </a:p>
          <a:p>
            <a:pPr algn="just"/>
            <a:r>
              <a:rPr lang="en-US" b="1" dirty="0"/>
              <a:t>Age of Enlightenment</a:t>
            </a:r>
          </a:p>
          <a:p>
            <a:pPr algn="just">
              <a:buFont typeface="Courier New"/>
              <a:buChar char="o"/>
            </a:pPr>
            <a:r>
              <a:rPr lang="en-US" dirty="0"/>
              <a:t>American and French Revolutions </a:t>
            </a:r>
          </a:p>
          <a:p>
            <a:pPr algn="just">
              <a:buFont typeface="Courier New"/>
              <a:buChar char="o"/>
            </a:pPr>
            <a:r>
              <a:rPr lang="en-US" dirty="0"/>
              <a:t>Immanuel </a:t>
            </a:r>
            <a:r>
              <a:rPr lang="en-US" b="1" dirty="0"/>
              <a:t>Kant</a:t>
            </a:r>
            <a:r>
              <a:rPr lang="en-US" dirty="0"/>
              <a:t>: Cosmopolitan right and Perpetual peace (1795) </a:t>
            </a:r>
          </a:p>
          <a:p>
            <a:pPr>
              <a:buFont typeface="Courier New"/>
              <a:buChar char="o"/>
            </a:pPr>
            <a:endParaRPr lang="en-US" dirty="0" smtClean="0"/>
          </a:p>
          <a:p>
            <a:pPr marL="0" indent="0">
              <a:buNone/>
            </a:pPr>
            <a:endParaRPr lang="en-US" dirty="0"/>
          </a:p>
        </p:txBody>
      </p:sp>
    </p:spTree>
    <p:extLst>
      <p:ext uri="{BB962C8B-B14F-4D97-AF65-F5344CB8AC3E}">
        <p14:creationId xmlns:p14="http://schemas.microsoft.com/office/powerpoint/2010/main" val="951428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325" y="438150"/>
            <a:ext cx="6924676" cy="1143000"/>
          </a:xfrm>
        </p:spPr>
        <p:txBody>
          <a:bodyPr/>
          <a:lstStyle/>
          <a:p>
            <a:pPr algn="ctr"/>
            <a:r>
              <a:rPr lang="en-US" sz="3200" b="1" dirty="0"/>
              <a:t>Global Citizenship </a:t>
            </a:r>
            <a:br>
              <a:rPr lang="en-US" sz="3200" b="1" dirty="0"/>
            </a:br>
            <a:r>
              <a:rPr lang="en-US" sz="3200" b="1" dirty="0"/>
              <a:t>in Theory and Practice </a:t>
            </a:r>
            <a:r>
              <a:rPr lang="en-US" sz="3200" b="1" dirty="0" smtClean="0"/>
              <a:t/>
            </a:r>
            <a:br>
              <a:rPr lang="en-US" sz="3200" b="1" dirty="0" smtClean="0"/>
            </a:br>
            <a:r>
              <a:rPr lang="en-US" sz="3200" b="1" dirty="0"/>
              <a:t>I. Historical </a:t>
            </a:r>
            <a:r>
              <a:rPr lang="en-US" sz="3200" b="1" dirty="0" smtClean="0"/>
              <a:t>Evolution</a:t>
            </a:r>
            <a:endParaRPr lang="en-US" sz="3200" dirty="0"/>
          </a:p>
        </p:txBody>
      </p:sp>
      <p:sp>
        <p:nvSpPr>
          <p:cNvPr id="3" name="Content Placeholder 2"/>
          <p:cNvSpPr>
            <a:spLocks noGrp="1"/>
          </p:cNvSpPr>
          <p:nvPr>
            <p:ph idx="1"/>
          </p:nvPr>
        </p:nvSpPr>
        <p:spPr>
          <a:xfrm>
            <a:off x="187325" y="2063750"/>
            <a:ext cx="8750300" cy="4572000"/>
          </a:xfrm>
        </p:spPr>
        <p:txBody>
          <a:bodyPr>
            <a:normAutofit/>
          </a:bodyPr>
          <a:lstStyle/>
          <a:p>
            <a:pPr algn="just"/>
            <a:r>
              <a:rPr lang="en-US" b="1" dirty="0" smtClean="0"/>
              <a:t>20</a:t>
            </a:r>
            <a:r>
              <a:rPr lang="en-US" b="1" baseline="30000" dirty="0" smtClean="0"/>
              <a:t>th</a:t>
            </a:r>
            <a:r>
              <a:rPr lang="en-US" b="1" dirty="0" smtClean="0"/>
              <a:t> Century – </a:t>
            </a:r>
            <a:r>
              <a:rPr lang="en-US" dirty="0" smtClean="0"/>
              <a:t>International dimensions of world citizenship </a:t>
            </a:r>
          </a:p>
          <a:p>
            <a:pPr algn="just"/>
            <a:r>
              <a:rPr lang="en-US" dirty="0" smtClean="0"/>
              <a:t>Global governing institutions: </a:t>
            </a:r>
            <a:r>
              <a:rPr lang="en-US" b="1" dirty="0" smtClean="0"/>
              <a:t>The UN</a:t>
            </a:r>
            <a:r>
              <a:rPr lang="en-US" dirty="0"/>
              <a:t> </a:t>
            </a:r>
            <a:r>
              <a:rPr lang="en-US" dirty="0" smtClean="0"/>
              <a:t>(</a:t>
            </a:r>
            <a:r>
              <a:rPr lang="en-US" dirty="0"/>
              <a:t>w</a:t>
            </a:r>
            <a:r>
              <a:rPr lang="en-US" dirty="0" smtClean="0"/>
              <a:t>orld peace and nuclear disarmament,  human rights for all, etc.) </a:t>
            </a:r>
          </a:p>
          <a:p>
            <a:pPr algn="just">
              <a:buFont typeface="Courier New"/>
              <a:buChar char="o"/>
            </a:pPr>
            <a:r>
              <a:rPr lang="en-US" dirty="0" smtClean="0"/>
              <a:t>Cold War limitations</a:t>
            </a:r>
          </a:p>
          <a:p>
            <a:pPr marL="0" indent="0" algn="just">
              <a:buNone/>
            </a:pPr>
            <a:endParaRPr lang="en-US" dirty="0" smtClean="0"/>
          </a:p>
          <a:p>
            <a:pPr algn="just"/>
            <a:r>
              <a:rPr lang="en-US" b="1" dirty="0" smtClean="0"/>
              <a:t>1980s</a:t>
            </a:r>
            <a:r>
              <a:rPr lang="en-US" dirty="0" smtClean="0"/>
              <a:t> </a:t>
            </a:r>
            <a:r>
              <a:rPr lang="en-US" dirty="0"/>
              <a:t>– New Model of Global </a:t>
            </a:r>
            <a:r>
              <a:rPr lang="en-US" dirty="0" smtClean="0"/>
              <a:t>Citizenship: Universal </a:t>
            </a:r>
            <a:r>
              <a:rPr lang="en-US" dirty="0"/>
              <a:t>human </a:t>
            </a:r>
            <a:r>
              <a:rPr lang="en-US" dirty="0" smtClean="0"/>
              <a:t>community.  </a:t>
            </a:r>
          </a:p>
          <a:p>
            <a:pPr marL="0" indent="0" algn="just">
              <a:buNone/>
            </a:pPr>
            <a:endParaRPr lang="en-US" dirty="0"/>
          </a:p>
          <a:p>
            <a:pPr algn="just"/>
            <a:r>
              <a:rPr lang="en-US" b="1" dirty="0"/>
              <a:t>1990s</a:t>
            </a:r>
            <a:r>
              <a:rPr lang="en-US" dirty="0"/>
              <a:t> – Demise of the SU and </a:t>
            </a:r>
            <a:r>
              <a:rPr lang="en-US" dirty="0" smtClean="0"/>
              <a:t>Democratic Transformations </a:t>
            </a:r>
            <a:r>
              <a:rPr lang="en-US" dirty="0"/>
              <a:t>in the world (South Africa, South Korea, and CEE countries</a:t>
            </a:r>
            <a:r>
              <a:rPr lang="en-US" dirty="0" smtClean="0"/>
              <a:t>). </a:t>
            </a:r>
            <a:endParaRPr lang="en-US" dirty="0"/>
          </a:p>
          <a:p>
            <a:endParaRPr lang="en-US" dirty="0" smtClean="0"/>
          </a:p>
        </p:txBody>
      </p:sp>
    </p:spTree>
    <p:extLst>
      <p:ext uri="{BB962C8B-B14F-4D97-AF65-F5344CB8AC3E}">
        <p14:creationId xmlns:p14="http://schemas.microsoft.com/office/powerpoint/2010/main" val="2038910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5775"/>
            <a:ext cx="7254875"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smtClean="0"/>
              <a:t>II. Contemporary Understandings </a:t>
            </a:r>
            <a:endParaRPr lang="en-US" sz="3200" dirty="0"/>
          </a:p>
        </p:txBody>
      </p:sp>
      <p:sp>
        <p:nvSpPr>
          <p:cNvPr id="3" name="Content Placeholder 2"/>
          <p:cNvSpPr>
            <a:spLocks noGrp="1"/>
          </p:cNvSpPr>
          <p:nvPr>
            <p:ph idx="1"/>
          </p:nvPr>
        </p:nvSpPr>
        <p:spPr>
          <a:xfrm>
            <a:off x="174624" y="2209800"/>
            <a:ext cx="8810625" cy="4489450"/>
          </a:xfrm>
        </p:spPr>
        <p:txBody>
          <a:bodyPr>
            <a:normAutofit lnSpcReduction="10000"/>
          </a:bodyPr>
          <a:lstStyle/>
          <a:p>
            <a:r>
              <a:rPr lang="en-US" dirty="0" smtClean="0"/>
              <a:t>Richard </a:t>
            </a:r>
            <a:r>
              <a:rPr lang="en-US" b="1" dirty="0" smtClean="0"/>
              <a:t>Falk</a:t>
            </a:r>
            <a:r>
              <a:rPr lang="en-US" dirty="0"/>
              <a:t> </a:t>
            </a:r>
            <a:r>
              <a:rPr lang="en-US" dirty="0" smtClean="0"/>
              <a:t>(1994), ‘</a:t>
            </a:r>
            <a:r>
              <a:rPr lang="en-US" i="1" dirty="0" smtClean="0"/>
              <a:t>The making of global citizenship’</a:t>
            </a:r>
            <a:r>
              <a:rPr lang="en-US" dirty="0"/>
              <a:t> </a:t>
            </a:r>
            <a:r>
              <a:rPr lang="en-US" dirty="0" smtClean="0"/>
              <a:t>&amp; John </a:t>
            </a:r>
            <a:r>
              <a:rPr lang="en-US" b="1" dirty="0" smtClean="0"/>
              <a:t>Urry</a:t>
            </a:r>
            <a:r>
              <a:rPr lang="en-US" dirty="0"/>
              <a:t> </a:t>
            </a:r>
            <a:r>
              <a:rPr lang="en-US" dirty="0" smtClean="0"/>
              <a:t>(2000), ‘</a:t>
            </a:r>
            <a:r>
              <a:rPr lang="en-US" i="1" dirty="0" smtClean="0"/>
              <a:t>Sociology beyond societies’ </a:t>
            </a:r>
            <a:endParaRPr lang="en-US" dirty="0" smtClean="0"/>
          </a:p>
          <a:p>
            <a:pPr>
              <a:buFont typeface="Courier New"/>
              <a:buChar char="o"/>
            </a:pPr>
            <a:r>
              <a:rPr lang="en-US" dirty="0" smtClean="0"/>
              <a:t>Extensive International Travel (openness) </a:t>
            </a:r>
          </a:p>
          <a:p>
            <a:pPr>
              <a:buFont typeface="Courier New"/>
              <a:buChar char="o"/>
            </a:pPr>
            <a:r>
              <a:rPr lang="en-US" dirty="0" smtClean="0"/>
              <a:t>Global Activists (Think globally, Act locally) </a:t>
            </a:r>
          </a:p>
          <a:p>
            <a:pPr>
              <a:buFont typeface="Courier New"/>
              <a:buChar char="o"/>
            </a:pPr>
            <a:r>
              <a:rPr lang="en-US" dirty="0" smtClean="0"/>
              <a:t>Global Reformers (Accountable global governing institutions)</a:t>
            </a:r>
          </a:p>
          <a:p>
            <a:pPr>
              <a:buFont typeface="Courier New"/>
              <a:buChar char="o"/>
            </a:pPr>
            <a:r>
              <a:rPr lang="en-US" dirty="0" smtClean="0"/>
              <a:t>Global Managers (International Institutions – Borderless problems) </a:t>
            </a:r>
          </a:p>
          <a:p>
            <a:pPr>
              <a:buFont typeface="Courier New"/>
              <a:buChar char="o"/>
            </a:pPr>
            <a:r>
              <a:rPr lang="en-US" dirty="0" smtClean="0"/>
              <a:t>Global Capitalist (Denationalized global elite) </a:t>
            </a:r>
          </a:p>
          <a:p>
            <a:pPr marL="0" indent="0">
              <a:buNone/>
            </a:pPr>
            <a:endParaRPr lang="en-US" dirty="0" smtClean="0"/>
          </a:p>
          <a:p>
            <a:pPr>
              <a:buFont typeface="Courier New"/>
              <a:buChar char="o"/>
            </a:pPr>
            <a:r>
              <a:rPr lang="en-US" dirty="0" smtClean="0"/>
              <a:t>Global Educators (Inspiring </a:t>
            </a:r>
            <a:r>
              <a:rPr lang="en-US" dirty="0"/>
              <a:t>young people to think and live as global </a:t>
            </a:r>
            <a:r>
              <a:rPr lang="en-US" dirty="0" smtClean="0"/>
              <a:t>citizens)</a:t>
            </a:r>
            <a:endParaRPr lang="en-US" dirty="0"/>
          </a:p>
          <a:p>
            <a:pPr>
              <a:buFont typeface="Courier New"/>
              <a:buChar char="o"/>
            </a:pPr>
            <a:endParaRPr lang="en-US" dirty="0" smtClean="0"/>
          </a:p>
          <a:p>
            <a:endParaRPr lang="en-US" dirty="0"/>
          </a:p>
        </p:txBody>
      </p:sp>
    </p:spTree>
    <p:extLst>
      <p:ext uri="{BB962C8B-B14F-4D97-AF65-F5344CB8AC3E}">
        <p14:creationId xmlns:p14="http://schemas.microsoft.com/office/powerpoint/2010/main" val="2746617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96047"/>
            <a:ext cx="7291293"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 Contemporary Understandings </a:t>
            </a:r>
            <a:endParaRPr lang="en-US" sz="3200" dirty="0"/>
          </a:p>
        </p:txBody>
      </p:sp>
      <p:sp>
        <p:nvSpPr>
          <p:cNvPr id="3" name="Content Placeholder 2"/>
          <p:cNvSpPr>
            <a:spLocks noGrp="1"/>
          </p:cNvSpPr>
          <p:nvPr>
            <p:ph idx="1"/>
          </p:nvPr>
        </p:nvSpPr>
        <p:spPr>
          <a:xfrm>
            <a:off x="174625" y="2209800"/>
            <a:ext cx="8763000" cy="4330700"/>
          </a:xfrm>
        </p:spPr>
        <p:txBody>
          <a:bodyPr/>
          <a:lstStyle/>
          <a:p>
            <a:pPr algn="just"/>
            <a:r>
              <a:rPr lang="en-US" dirty="0" smtClean="0"/>
              <a:t>Academic debate(s)</a:t>
            </a:r>
          </a:p>
          <a:p>
            <a:pPr algn="just">
              <a:buFont typeface="Courier New"/>
              <a:buChar char="o"/>
            </a:pPr>
            <a:r>
              <a:rPr lang="en-US" dirty="0" smtClean="0"/>
              <a:t>(1) A </a:t>
            </a:r>
            <a:r>
              <a:rPr lang="en-US" b="1" dirty="0" smtClean="0"/>
              <a:t>Normative</a:t>
            </a:r>
            <a:r>
              <a:rPr lang="en-US" dirty="0" smtClean="0"/>
              <a:t> debate by political philosophers and social theorists on ethics of world citizenship (</a:t>
            </a:r>
            <a:r>
              <a:rPr lang="en-US" dirty="0"/>
              <a:t>i</a:t>
            </a:r>
            <a:r>
              <a:rPr lang="en-US" dirty="0" smtClean="0"/>
              <a:t>nternational migration and transnational activism).  </a:t>
            </a:r>
          </a:p>
          <a:p>
            <a:pPr algn="just">
              <a:buFont typeface="Courier New"/>
              <a:buChar char="o"/>
            </a:pPr>
            <a:r>
              <a:rPr lang="en-US" dirty="0" smtClean="0"/>
              <a:t>(2) An </a:t>
            </a:r>
            <a:r>
              <a:rPr lang="en-US" b="1" dirty="0" smtClean="0"/>
              <a:t>Empirical</a:t>
            </a:r>
            <a:r>
              <a:rPr lang="en-US" dirty="0" smtClean="0"/>
              <a:t> debate by sociologist and IR scholars of legal perspectives of world citizenship. </a:t>
            </a:r>
            <a:endParaRPr lang="en-US" dirty="0"/>
          </a:p>
        </p:txBody>
      </p:sp>
    </p:spTree>
    <p:extLst>
      <p:ext uri="{BB962C8B-B14F-4D97-AF65-F5344CB8AC3E}">
        <p14:creationId xmlns:p14="http://schemas.microsoft.com/office/powerpoint/2010/main" val="3594463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55600"/>
            <a:ext cx="7156824" cy="1377575"/>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 Contemporary Understandings </a:t>
            </a:r>
            <a:endParaRPr lang="en-US" sz="3200" dirty="0"/>
          </a:p>
        </p:txBody>
      </p:sp>
      <p:sp>
        <p:nvSpPr>
          <p:cNvPr id="3" name="Content Placeholder 2"/>
          <p:cNvSpPr>
            <a:spLocks noGrp="1"/>
          </p:cNvSpPr>
          <p:nvPr>
            <p:ph idx="1"/>
          </p:nvPr>
        </p:nvSpPr>
        <p:spPr>
          <a:xfrm>
            <a:off x="298824" y="2209800"/>
            <a:ext cx="8576235" cy="4409141"/>
          </a:xfrm>
        </p:spPr>
        <p:txBody>
          <a:bodyPr>
            <a:normAutofit/>
          </a:bodyPr>
          <a:lstStyle/>
          <a:p>
            <a:pPr algn="just"/>
            <a:r>
              <a:rPr lang="en-US" b="1" dirty="0" smtClean="0"/>
              <a:t>A. Normative Debate</a:t>
            </a:r>
            <a:r>
              <a:rPr lang="en-US" dirty="0" smtClean="0"/>
              <a:t>: </a:t>
            </a:r>
          </a:p>
          <a:p>
            <a:pPr algn="just">
              <a:buFont typeface="Courier New"/>
              <a:buChar char="o"/>
            </a:pPr>
            <a:r>
              <a:rPr lang="en-US" dirty="0" smtClean="0"/>
              <a:t>Classical Liberal </a:t>
            </a:r>
            <a:r>
              <a:rPr lang="en-US" dirty="0"/>
              <a:t>principles such as liberty, equality, and justice. </a:t>
            </a:r>
            <a:endParaRPr lang="en-US" dirty="0" smtClean="0"/>
          </a:p>
          <a:p>
            <a:pPr algn="just">
              <a:buFont typeface="Courier New"/>
              <a:buChar char="o"/>
            </a:pPr>
            <a:r>
              <a:rPr lang="en-US" b="1" dirty="0" smtClean="0"/>
              <a:t>North </a:t>
            </a:r>
            <a:r>
              <a:rPr lang="en-US" b="1" dirty="0"/>
              <a:t>America</a:t>
            </a:r>
            <a:r>
              <a:rPr lang="en-US" dirty="0"/>
              <a:t>: Moral and ethical terms (habits and choices of individuals</a:t>
            </a:r>
            <a:r>
              <a:rPr lang="en-US" dirty="0" smtClean="0"/>
              <a:t>). </a:t>
            </a:r>
            <a:endParaRPr lang="en-US" dirty="0"/>
          </a:p>
          <a:p>
            <a:pPr algn="just">
              <a:buFont typeface="Courier New"/>
              <a:buChar char="o"/>
            </a:pPr>
            <a:r>
              <a:rPr lang="en-US" b="1" dirty="0" smtClean="0"/>
              <a:t>Martha Nussbaum</a:t>
            </a:r>
            <a:r>
              <a:rPr lang="en-US" dirty="0" smtClean="0"/>
              <a:t> </a:t>
            </a:r>
            <a:r>
              <a:rPr lang="en-US" dirty="0"/>
              <a:t>(1996</a:t>
            </a:r>
            <a:r>
              <a:rPr lang="en-US" dirty="0" smtClean="0"/>
              <a:t>), </a:t>
            </a:r>
            <a:r>
              <a:rPr lang="en-US" b="1" dirty="0" smtClean="0"/>
              <a:t> </a:t>
            </a:r>
            <a:r>
              <a:rPr lang="en-US" dirty="0" smtClean="0"/>
              <a:t>‘</a:t>
            </a:r>
            <a:r>
              <a:rPr lang="en-US" i="1" dirty="0" smtClean="0"/>
              <a:t>Patriotism and cosmopolitanism</a:t>
            </a:r>
            <a:r>
              <a:rPr lang="en-US" dirty="0" smtClean="0"/>
              <a:t>’ -  advocates </a:t>
            </a:r>
            <a:r>
              <a:rPr lang="en-US" dirty="0"/>
              <a:t>world citizenship rather than state or national citizenship. She focuses on civic education and promotes individual and collective self-awareness with moral obligations. She fosters moral sentiments for international distributive justice</a:t>
            </a:r>
            <a:r>
              <a:rPr lang="en-US" dirty="0" smtClean="0"/>
              <a:t>.</a:t>
            </a:r>
            <a:endParaRPr lang="en-US" dirty="0"/>
          </a:p>
        </p:txBody>
      </p:sp>
    </p:spTree>
    <p:extLst>
      <p:ext uri="{BB962C8B-B14F-4D97-AF65-F5344CB8AC3E}">
        <p14:creationId xmlns:p14="http://schemas.microsoft.com/office/powerpoint/2010/main" val="692807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72034"/>
            <a:ext cx="7201646" cy="1301377"/>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 Contemporary Understandings </a:t>
            </a:r>
            <a:endParaRPr lang="en-US" sz="3200" dirty="0"/>
          </a:p>
        </p:txBody>
      </p:sp>
      <p:sp>
        <p:nvSpPr>
          <p:cNvPr id="3" name="Content Placeholder 2"/>
          <p:cNvSpPr>
            <a:spLocks noGrp="1"/>
          </p:cNvSpPr>
          <p:nvPr>
            <p:ph idx="1"/>
          </p:nvPr>
        </p:nvSpPr>
        <p:spPr>
          <a:xfrm>
            <a:off x="194235" y="2209800"/>
            <a:ext cx="8770471" cy="3916363"/>
          </a:xfrm>
        </p:spPr>
        <p:txBody>
          <a:bodyPr>
            <a:normAutofit/>
          </a:bodyPr>
          <a:lstStyle/>
          <a:p>
            <a:pPr algn="just"/>
            <a:r>
              <a:rPr lang="en-US" b="1" dirty="0" smtClean="0"/>
              <a:t>David Held </a:t>
            </a:r>
            <a:r>
              <a:rPr lang="en-US" dirty="0" smtClean="0"/>
              <a:t>(1995, 1999) - ‘Cosmopolitan Democracy’</a:t>
            </a:r>
          </a:p>
          <a:p>
            <a:pPr algn="just">
              <a:buFont typeface="Courier New"/>
              <a:buChar char="o"/>
            </a:pPr>
            <a:r>
              <a:rPr lang="en-US" dirty="0"/>
              <a:t>States should </a:t>
            </a:r>
            <a:r>
              <a:rPr lang="en-US" dirty="0" smtClean="0"/>
              <a:t>be no </a:t>
            </a:r>
            <a:r>
              <a:rPr lang="en-US" dirty="0"/>
              <a:t>longer be the exclusive power center. </a:t>
            </a:r>
            <a:r>
              <a:rPr lang="en-US" dirty="0" smtClean="0"/>
              <a:t>There should be a global legal framework with an </a:t>
            </a:r>
            <a:r>
              <a:rPr lang="en-US" dirty="0"/>
              <a:t>e</a:t>
            </a:r>
            <a:r>
              <a:rPr lang="en-US" dirty="0" smtClean="0"/>
              <a:t>lected </a:t>
            </a:r>
            <a:r>
              <a:rPr lang="en-US" dirty="0"/>
              <a:t>w</a:t>
            </a:r>
            <a:r>
              <a:rPr lang="en-US" dirty="0" smtClean="0"/>
              <a:t>orldwide </a:t>
            </a:r>
            <a:r>
              <a:rPr lang="en-US" dirty="0"/>
              <a:t>a</a:t>
            </a:r>
            <a:r>
              <a:rPr lang="en-US" dirty="0" smtClean="0"/>
              <a:t>ssembly by international </a:t>
            </a:r>
            <a:r>
              <a:rPr lang="en-US" dirty="0"/>
              <a:t>judiciary, military force, and economic-political institutions.</a:t>
            </a:r>
          </a:p>
          <a:p>
            <a:pPr algn="just">
              <a:buFont typeface="Courier New"/>
              <a:buChar char="o"/>
            </a:pPr>
            <a:r>
              <a:rPr lang="en-US" dirty="0" smtClean="0"/>
              <a:t>+ Conceptual enlargement of citizenship within transnational civil society. </a:t>
            </a:r>
          </a:p>
          <a:p>
            <a:pPr algn="just"/>
            <a:r>
              <a:rPr lang="en-US" b="1" dirty="0" smtClean="0"/>
              <a:t>A. Linklater </a:t>
            </a:r>
            <a:r>
              <a:rPr lang="en-US" dirty="0" smtClean="0"/>
              <a:t>(</a:t>
            </a:r>
            <a:r>
              <a:rPr lang="en-US" dirty="0"/>
              <a:t>1999</a:t>
            </a:r>
            <a:r>
              <a:rPr lang="en-US" dirty="0" smtClean="0"/>
              <a:t>), </a:t>
            </a:r>
            <a:r>
              <a:rPr lang="en-US" i="1" dirty="0" smtClean="0"/>
              <a:t>‘Cosmopolitan citizenship’</a:t>
            </a:r>
            <a:r>
              <a:rPr lang="en-US" dirty="0" smtClean="0"/>
              <a:t>– dialogic </a:t>
            </a:r>
            <a:r>
              <a:rPr lang="en-US" dirty="0"/>
              <a:t>conception solutions to common global </a:t>
            </a:r>
            <a:r>
              <a:rPr lang="en-US" dirty="0" smtClean="0"/>
              <a:t>problems. </a:t>
            </a:r>
            <a:endParaRPr lang="en-US" dirty="0"/>
          </a:p>
          <a:p>
            <a:pPr algn="just">
              <a:buFont typeface="Courier New"/>
              <a:buChar char="o"/>
            </a:pPr>
            <a:endParaRPr lang="en-US" dirty="0" smtClean="0"/>
          </a:p>
        </p:txBody>
      </p:sp>
    </p:spTree>
    <p:extLst>
      <p:ext uri="{BB962C8B-B14F-4D97-AF65-F5344CB8AC3E}">
        <p14:creationId xmlns:p14="http://schemas.microsoft.com/office/powerpoint/2010/main" val="1675733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22194"/>
            <a:ext cx="7261411"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 Contemporary Understandings </a:t>
            </a:r>
            <a:endParaRPr lang="en-US" sz="3200" dirty="0"/>
          </a:p>
        </p:txBody>
      </p:sp>
      <p:sp>
        <p:nvSpPr>
          <p:cNvPr id="3" name="Content Placeholder 2"/>
          <p:cNvSpPr>
            <a:spLocks noGrp="1"/>
          </p:cNvSpPr>
          <p:nvPr>
            <p:ph idx="1"/>
          </p:nvPr>
        </p:nvSpPr>
        <p:spPr>
          <a:xfrm>
            <a:off x="164353" y="2209800"/>
            <a:ext cx="8815294" cy="3916363"/>
          </a:xfrm>
        </p:spPr>
        <p:txBody>
          <a:bodyPr>
            <a:normAutofit/>
          </a:bodyPr>
          <a:lstStyle/>
          <a:p>
            <a:r>
              <a:rPr lang="en-US" b="1" dirty="0" smtClean="0"/>
              <a:t>B. Empirical Debate</a:t>
            </a:r>
            <a:r>
              <a:rPr lang="en-US" dirty="0" smtClean="0"/>
              <a:t>: </a:t>
            </a:r>
            <a:endParaRPr lang="en-US" dirty="0"/>
          </a:p>
          <a:p>
            <a:pPr algn="just">
              <a:buFont typeface="Courier New"/>
              <a:buChar char="o"/>
            </a:pPr>
            <a:r>
              <a:rPr lang="en-US" dirty="0"/>
              <a:t>Citizenship status: </a:t>
            </a:r>
            <a:r>
              <a:rPr lang="en-US" dirty="0" smtClean="0"/>
              <a:t>is </a:t>
            </a:r>
            <a:r>
              <a:rPr lang="en-US" dirty="0"/>
              <a:t>it a matter of choice or accident of birth? </a:t>
            </a:r>
          </a:p>
          <a:p>
            <a:pPr algn="just">
              <a:buFont typeface="Courier New"/>
              <a:buChar char="o"/>
            </a:pPr>
            <a:r>
              <a:rPr lang="en-US" dirty="0"/>
              <a:t>Transnational activism – </a:t>
            </a:r>
            <a:r>
              <a:rPr lang="en-US" dirty="0" smtClean="0"/>
              <a:t>global </a:t>
            </a:r>
            <a:r>
              <a:rPr lang="en-US" dirty="0"/>
              <a:t>civic engagement </a:t>
            </a:r>
            <a:r>
              <a:rPr lang="en-US" dirty="0" smtClean="0"/>
              <a:t>as a </a:t>
            </a:r>
            <a:r>
              <a:rPr lang="en-US" dirty="0"/>
              <a:t>matter of </a:t>
            </a:r>
            <a:r>
              <a:rPr lang="en-US" dirty="0" smtClean="0"/>
              <a:t>choice.  </a:t>
            </a:r>
            <a:endParaRPr lang="en-US" dirty="0"/>
          </a:p>
          <a:p>
            <a:pPr algn="just">
              <a:buFont typeface="Courier New"/>
              <a:buChar char="o"/>
            </a:pPr>
            <a:r>
              <a:rPr lang="en-US" dirty="0"/>
              <a:t>National citizenship </a:t>
            </a:r>
            <a:r>
              <a:rPr lang="en-US" dirty="0" smtClean="0"/>
              <a:t>devolution and </a:t>
            </a:r>
            <a:r>
              <a:rPr lang="en-US" dirty="0"/>
              <a:t>p</a:t>
            </a:r>
            <a:r>
              <a:rPr lang="en-US" dirty="0" smtClean="0"/>
              <a:t>ossible </a:t>
            </a:r>
            <a:r>
              <a:rPr lang="en-US" dirty="0"/>
              <a:t>model of post-national </a:t>
            </a:r>
            <a:r>
              <a:rPr lang="en-US" dirty="0" smtClean="0"/>
              <a:t>membership: </a:t>
            </a:r>
            <a:r>
              <a:rPr lang="en-US" dirty="0"/>
              <a:t>Yasemin Soysal (1994</a:t>
            </a:r>
            <a:r>
              <a:rPr lang="en-US" dirty="0" smtClean="0"/>
              <a:t>), David </a:t>
            </a:r>
            <a:r>
              <a:rPr lang="en-US" dirty="0"/>
              <a:t>Jacobson (1996</a:t>
            </a:r>
            <a:r>
              <a:rPr lang="en-US" dirty="0" smtClean="0"/>
              <a:t>), </a:t>
            </a:r>
            <a:r>
              <a:rPr lang="en-US" dirty="0"/>
              <a:t>Christian Joppke (1998</a:t>
            </a:r>
            <a:r>
              <a:rPr lang="en-US" dirty="0" smtClean="0"/>
              <a:t>), Saskia </a:t>
            </a:r>
            <a:r>
              <a:rPr lang="en-US" dirty="0"/>
              <a:t>Sassen (1999</a:t>
            </a:r>
            <a:r>
              <a:rPr lang="en-US" dirty="0" smtClean="0"/>
              <a:t>), and </a:t>
            </a:r>
            <a:r>
              <a:rPr lang="en-US" dirty="0"/>
              <a:t>Randall Hansen (1999</a:t>
            </a:r>
            <a:r>
              <a:rPr lang="en-US" dirty="0" smtClean="0"/>
              <a:t>). </a:t>
            </a:r>
            <a:endParaRPr lang="en-US" dirty="0"/>
          </a:p>
          <a:p>
            <a:pPr algn="just">
              <a:buFont typeface="Courier New"/>
              <a:buChar char="o"/>
            </a:pPr>
            <a:r>
              <a:rPr lang="en-US" dirty="0" smtClean="0"/>
              <a:t>International </a:t>
            </a:r>
            <a:r>
              <a:rPr lang="en-US" dirty="0"/>
              <a:t>m</a:t>
            </a:r>
            <a:r>
              <a:rPr lang="en-US" dirty="0" smtClean="0"/>
              <a:t>igration and legal </a:t>
            </a:r>
            <a:r>
              <a:rPr lang="en-US" dirty="0"/>
              <a:t>protection granted to </a:t>
            </a:r>
            <a:r>
              <a:rPr lang="en-US" dirty="0" smtClean="0"/>
              <a:t>migrants. </a:t>
            </a:r>
            <a:endParaRPr lang="en-US" dirty="0"/>
          </a:p>
          <a:p>
            <a:endParaRPr lang="en-US" dirty="0" smtClean="0"/>
          </a:p>
          <a:p>
            <a:endParaRPr lang="en-US" dirty="0"/>
          </a:p>
          <a:p>
            <a:endParaRPr lang="en-US" dirty="0" smtClean="0"/>
          </a:p>
        </p:txBody>
      </p:sp>
    </p:spTree>
    <p:extLst>
      <p:ext uri="{BB962C8B-B14F-4D97-AF65-F5344CB8AC3E}">
        <p14:creationId xmlns:p14="http://schemas.microsoft.com/office/powerpoint/2010/main" val="271183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71" y="462429"/>
            <a:ext cx="7141882"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 Contemporary Understandings </a:t>
            </a:r>
            <a:endParaRPr lang="en-US" sz="3200" dirty="0"/>
          </a:p>
        </p:txBody>
      </p:sp>
      <p:sp>
        <p:nvSpPr>
          <p:cNvPr id="3" name="Content Placeholder 2"/>
          <p:cNvSpPr>
            <a:spLocks noGrp="1"/>
          </p:cNvSpPr>
          <p:nvPr>
            <p:ph idx="1"/>
          </p:nvPr>
        </p:nvSpPr>
        <p:spPr>
          <a:xfrm>
            <a:off x="134472" y="2209800"/>
            <a:ext cx="8875058" cy="4364318"/>
          </a:xfrm>
        </p:spPr>
        <p:txBody>
          <a:bodyPr>
            <a:normAutofit/>
          </a:bodyPr>
          <a:lstStyle/>
          <a:p>
            <a:pPr algn="just"/>
            <a:r>
              <a:rPr lang="en-US" b="1" dirty="0" smtClean="0"/>
              <a:t>M. Keck </a:t>
            </a:r>
            <a:r>
              <a:rPr lang="en-US" dirty="0" smtClean="0"/>
              <a:t>&amp; </a:t>
            </a:r>
            <a:r>
              <a:rPr lang="en-US" b="1" dirty="0" smtClean="0"/>
              <a:t>K. Sikkink </a:t>
            </a:r>
            <a:r>
              <a:rPr lang="en-US" dirty="0" smtClean="0"/>
              <a:t>(1998), ‘</a:t>
            </a:r>
            <a:r>
              <a:rPr lang="en-US" i="1" dirty="0" smtClean="0"/>
              <a:t>Activists beyond borders</a:t>
            </a:r>
            <a:r>
              <a:rPr lang="en-US" dirty="0" smtClean="0"/>
              <a:t>’ – ‘</a:t>
            </a:r>
            <a:r>
              <a:rPr lang="en-US" i="1" dirty="0" smtClean="0"/>
              <a:t>Boomerang Effect</a:t>
            </a:r>
            <a:r>
              <a:rPr lang="en-US" dirty="0" smtClean="0"/>
              <a:t>’ where non-state actors in international arena also carry some implications for state sovereignty. </a:t>
            </a:r>
          </a:p>
          <a:p>
            <a:pPr algn="just"/>
            <a:r>
              <a:rPr lang="en-US" b="1" dirty="0"/>
              <a:t>M. Edwards </a:t>
            </a:r>
            <a:r>
              <a:rPr lang="en-US" dirty="0"/>
              <a:t>&amp; </a:t>
            </a:r>
            <a:r>
              <a:rPr lang="en-US" b="1" dirty="0"/>
              <a:t>J. Gaventa </a:t>
            </a:r>
            <a:r>
              <a:rPr lang="en-US" dirty="0"/>
              <a:t>(2001</a:t>
            </a:r>
            <a:r>
              <a:rPr lang="en-US" dirty="0" smtClean="0"/>
              <a:t>), ‘</a:t>
            </a:r>
            <a:r>
              <a:rPr lang="en-US" i="1" dirty="0" smtClean="0"/>
              <a:t>Global </a:t>
            </a:r>
            <a:r>
              <a:rPr lang="en-US" i="1" dirty="0"/>
              <a:t>Citizen </a:t>
            </a:r>
            <a:r>
              <a:rPr lang="en-US" i="1" dirty="0" smtClean="0"/>
              <a:t>Action</a:t>
            </a:r>
            <a:r>
              <a:rPr lang="en-US" dirty="0" smtClean="0"/>
              <a:t>’ - advocacy </a:t>
            </a:r>
            <a:r>
              <a:rPr lang="en-US" dirty="0"/>
              <a:t>work on an international scale with the idea of global citizenship</a:t>
            </a:r>
            <a:r>
              <a:rPr lang="en-US" dirty="0" smtClean="0"/>
              <a:t>. </a:t>
            </a:r>
            <a:endParaRPr lang="en-US" dirty="0"/>
          </a:p>
          <a:p>
            <a:pPr algn="just">
              <a:buFont typeface="Courier New"/>
              <a:buChar char="o"/>
            </a:pPr>
            <a:r>
              <a:rPr lang="en-US" dirty="0"/>
              <a:t>Possible implications of transnational political and social activism for citizenship. </a:t>
            </a:r>
            <a:endParaRPr lang="en-US" dirty="0" smtClean="0"/>
          </a:p>
          <a:p>
            <a:pPr algn="just"/>
            <a:r>
              <a:rPr lang="en-US" b="1" dirty="0"/>
              <a:t>U. Beck </a:t>
            </a:r>
            <a:r>
              <a:rPr lang="en-US" dirty="0"/>
              <a:t>(1999</a:t>
            </a:r>
            <a:r>
              <a:rPr lang="en-US" dirty="0" smtClean="0"/>
              <a:t>), ‘</a:t>
            </a:r>
            <a:r>
              <a:rPr lang="en-US" i="1" dirty="0" smtClean="0"/>
              <a:t>What is globalization</a:t>
            </a:r>
            <a:r>
              <a:rPr lang="en-US" dirty="0" smtClean="0"/>
              <a:t>’ </a:t>
            </a:r>
            <a:r>
              <a:rPr lang="en-US" dirty="0"/>
              <a:t>- distinguishing b/w global capitalist and global citizens. </a:t>
            </a:r>
          </a:p>
          <a:p>
            <a:pPr algn="just"/>
            <a:r>
              <a:rPr lang="en-US" b="1" dirty="0"/>
              <a:t>Boli</a:t>
            </a:r>
            <a:r>
              <a:rPr lang="en-US" dirty="0"/>
              <a:t> &amp; </a:t>
            </a:r>
            <a:r>
              <a:rPr lang="en-US" b="1" dirty="0"/>
              <a:t>Thomas</a:t>
            </a:r>
            <a:r>
              <a:rPr lang="en-US" dirty="0"/>
              <a:t> (1997, 1999) – International NGOs and the mandate of world </a:t>
            </a:r>
            <a:r>
              <a:rPr lang="en-US" dirty="0" smtClean="0"/>
              <a:t>citizenship. </a:t>
            </a:r>
            <a:endParaRPr lang="en-US" dirty="0"/>
          </a:p>
          <a:p>
            <a:pPr algn="just">
              <a:buFont typeface="Courier New"/>
              <a:buChar char="o"/>
            </a:pPr>
            <a:endParaRPr lang="en-US" dirty="0"/>
          </a:p>
          <a:p>
            <a:pPr algn="just"/>
            <a:endParaRPr lang="en-US" dirty="0"/>
          </a:p>
        </p:txBody>
      </p:sp>
    </p:spTree>
    <p:extLst>
      <p:ext uri="{BB962C8B-B14F-4D97-AF65-F5344CB8AC3E}">
        <p14:creationId xmlns:p14="http://schemas.microsoft.com/office/powerpoint/2010/main" val="1842912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354" y="462429"/>
            <a:ext cx="6992470"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smtClean="0"/>
              <a:t>III. Interpretation(s)</a:t>
            </a:r>
            <a:endParaRPr lang="en-US" sz="3200" dirty="0"/>
          </a:p>
        </p:txBody>
      </p:sp>
      <p:sp>
        <p:nvSpPr>
          <p:cNvPr id="3" name="Content Placeholder 2"/>
          <p:cNvSpPr>
            <a:spLocks noGrp="1"/>
          </p:cNvSpPr>
          <p:nvPr>
            <p:ph idx="1"/>
          </p:nvPr>
        </p:nvSpPr>
        <p:spPr>
          <a:xfrm>
            <a:off x="164354" y="2209800"/>
            <a:ext cx="8845175" cy="3916363"/>
          </a:xfrm>
        </p:spPr>
        <p:txBody>
          <a:bodyPr/>
          <a:lstStyle/>
          <a:p>
            <a:pPr algn="just"/>
            <a:r>
              <a:rPr lang="en-US" dirty="0" smtClean="0"/>
              <a:t>How individuals do consider themselves as global citizens? </a:t>
            </a:r>
          </a:p>
          <a:p>
            <a:pPr algn="just"/>
            <a:r>
              <a:rPr lang="en-US" dirty="0" smtClean="0"/>
              <a:t>How organizations and institutions do adopt the term of global citizenship? </a:t>
            </a:r>
          </a:p>
          <a:p>
            <a:pPr algn="just"/>
            <a:endParaRPr lang="en-US" dirty="0"/>
          </a:p>
          <a:p>
            <a:pPr algn="just"/>
            <a:r>
              <a:rPr lang="en-US" dirty="0"/>
              <a:t>The primary concepts of global citizenships are: </a:t>
            </a:r>
            <a:r>
              <a:rPr lang="en-US" b="1" dirty="0" smtClean="0"/>
              <a:t>Awareness</a:t>
            </a:r>
            <a:r>
              <a:rPr lang="en-US" dirty="0"/>
              <a:t>, </a:t>
            </a:r>
            <a:r>
              <a:rPr lang="en-US" b="1" dirty="0" smtClean="0"/>
              <a:t>Responsibility</a:t>
            </a:r>
            <a:r>
              <a:rPr lang="en-US" dirty="0"/>
              <a:t>, and </a:t>
            </a:r>
            <a:r>
              <a:rPr lang="en-US" b="1" dirty="0" smtClean="0"/>
              <a:t>Engagement</a:t>
            </a:r>
            <a:r>
              <a:rPr lang="en-US" dirty="0" smtClean="0"/>
              <a:t>. </a:t>
            </a:r>
            <a:endParaRPr lang="en-US" dirty="0"/>
          </a:p>
          <a:p>
            <a:pPr algn="just"/>
            <a:endParaRPr lang="en-US" dirty="0"/>
          </a:p>
        </p:txBody>
      </p:sp>
    </p:spTree>
    <p:extLst>
      <p:ext uri="{BB962C8B-B14F-4D97-AF65-F5344CB8AC3E}">
        <p14:creationId xmlns:p14="http://schemas.microsoft.com/office/powerpoint/2010/main" val="1044716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 y="481106"/>
            <a:ext cx="6943912"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III. </a:t>
            </a:r>
            <a:r>
              <a:rPr lang="en-US" sz="3200" b="1" dirty="0" smtClean="0"/>
              <a:t>Interpretation(s)</a:t>
            </a:r>
            <a:endParaRPr lang="en-US" sz="3200" dirty="0"/>
          </a:p>
        </p:txBody>
      </p:sp>
      <p:sp>
        <p:nvSpPr>
          <p:cNvPr id="3" name="Content Placeholder 2"/>
          <p:cNvSpPr>
            <a:spLocks noGrp="1"/>
          </p:cNvSpPr>
          <p:nvPr>
            <p:ph idx="1"/>
          </p:nvPr>
        </p:nvSpPr>
        <p:spPr>
          <a:xfrm>
            <a:off x="194235" y="2046942"/>
            <a:ext cx="8759265" cy="4541184"/>
          </a:xfrm>
        </p:spPr>
        <p:txBody>
          <a:bodyPr>
            <a:normAutofit/>
          </a:bodyPr>
          <a:lstStyle/>
          <a:p>
            <a:pPr algn="just"/>
            <a:r>
              <a:rPr lang="en-US" b="1" dirty="0" smtClean="0"/>
              <a:t>The Practices of Global Citizenship </a:t>
            </a:r>
            <a:r>
              <a:rPr lang="en-US" dirty="0" smtClean="0"/>
              <a:t>(2008)</a:t>
            </a:r>
          </a:p>
          <a:p>
            <a:pPr algn="just">
              <a:buFont typeface="Wingdings" charset="2"/>
              <a:buChar char="v"/>
            </a:pPr>
            <a:r>
              <a:rPr lang="en-US" dirty="0" smtClean="0"/>
              <a:t>More than </a:t>
            </a:r>
            <a:r>
              <a:rPr lang="en-US" b="1" dirty="0" smtClean="0"/>
              <a:t>150 interviews </a:t>
            </a:r>
          </a:p>
          <a:p>
            <a:pPr algn="just"/>
            <a:r>
              <a:rPr lang="en-US" b="1" dirty="0" smtClean="0"/>
              <a:t>Awareness</a:t>
            </a:r>
            <a:r>
              <a:rPr lang="en-US" dirty="0" smtClean="0"/>
              <a:t> -&gt; “when you became self-aware; you became more aware of others”</a:t>
            </a:r>
          </a:p>
          <a:p>
            <a:pPr algn="just">
              <a:buFont typeface="Courier New"/>
              <a:buChar char="o"/>
            </a:pPr>
            <a:r>
              <a:rPr lang="en-US" dirty="0" smtClean="0"/>
              <a:t>Global citizenship has nothing to do with acquiring or giving up national citizenship but it is an awareness. </a:t>
            </a:r>
          </a:p>
          <a:p>
            <a:pPr algn="just"/>
            <a:r>
              <a:rPr lang="en-US" b="1" dirty="0" smtClean="0"/>
              <a:t>Responsibility</a:t>
            </a:r>
            <a:r>
              <a:rPr lang="en-US" dirty="0" smtClean="0"/>
              <a:t> -&gt; </a:t>
            </a:r>
            <a:r>
              <a:rPr lang="en-US" dirty="0"/>
              <a:t>Shared moral </a:t>
            </a:r>
            <a:r>
              <a:rPr lang="en-US" dirty="0" smtClean="0"/>
              <a:t>obligations: Respect HR, and Solidarity across humanity. </a:t>
            </a:r>
          </a:p>
          <a:p>
            <a:pPr algn="just">
              <a:buFont typeface="Courier New"/>
              <a:buChar char="o"/>
            </a:pPr>
            <a:r>
              <a:rPr lang="en-US" dirty="0" smtClean="0"/>
              <a:t>Global citizenship is the aware of those moral responsibilities. </a:t>
            </a:r>
          </a:p>
          <a:p>
            <a:endParaRPr lang="en-US" dirty="0"/>
          </a:p>
          <a:p>
            <a:endParaRPr lang="en-US" dirty="0"/>
          </a:p>
        </p:txBody>
      </p:sp>
    </p:spTree>
    <p:extLst>
      <p:ext uri="{BB962C8B-B14F-4D97-AF65-F5344CB8AC3E}">
        <p14:creationId xmlns:p14="http://schemas.microsoft.com/office/powerpoint/2010/main" val="590506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413" y="466164"/>
            <a:ext cx="7052234"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III. </a:t>
            </a:r>
            <a:r>
              <a:rPr lang="en-US" sz="3200" b="1" dirty="0" smtClean="0"/>
              <a:t>Interpretation(s)</a:t>
            </a:r>
            <a:endParaRPr lang="en-US" sz="3200" dirty="0"/>
          </a:p>
        </p:txBody>
      </p:sp>
      <p:sp>
        <p:nvSpPr>
          <p:cNvPr id="3" name="Content Placeholder 2"/>
          <p:cNvSpPr>
            <a:spLocks noGrp="1"/>
          </p:cNvSpPr>
          <p:nvPr>
            <p:ph idx="1"/>
          </p:nvPr>
        </p:nvSpPr>
        <p:spPr>
          <a:xfrm>
            <a:off x="149413" y="2209800"/>
            <a:ext cx="8875058" cy="4648200"/>
          </a:xfrm>
        </p:spPr>
        <p:txBody>
          <a:bodyPr>
            <a:normAutofit/>
          </a:bodyPr>
          <a:lstStyle/>
          <a:p>
            <a:pPr algn="just"/>
            <a:r>
              <a:rPr lang="en-US" b="1" dirty="0"/>
              <a:t>Political and/or </a:t>
            </a:r>
            <a:r>
              <a:rPr lang="en-US" b="1" dirty="0" smtClean="0"/>
              <a:t>Social Engagement: </a:t>
            </a:r>
            <a:endParaRPr lang="en-US" b="1" dirty="0"/>
          </a:p>
          <a:p>
            <a:pPr algn="just">
              <a:buFont typeface="Courier New"/>
              <a:buChar char="o"/>
            </a:pPr>
            <a:r>
              <a:rPr lang="en-US" dirty="0"/>
              <a:t>Interest in transnational political </a:t>
            </a:r>
            <a:r>
              <a:rPr lang="en-US" dirty="0" smtClean="0"/>
              <a:t>activism. </a:t>
            </a:r>
            <a:endParaRPr lang="en-US" dirty="0"/>
          </a:p>
          <a:p>
            <a:pPr algn="just">
              <a:buFont typeface="Courier New"/>
              <a:buChar char="o"/>
            </a:pPr>
            <a:r>
              <a:rPr lang="en-US" dirty="0"/>
              <a:t>Feel a sense of kinship with </a:t>
            </a:r>
            <a:r>
              <a:rPr lang="en-US" dirty="0" smtClean="0"/>
              <a:t>humankind. </a:t>
            </a:r>
            <a:endParaRPr lang="en-US" dirty="0"/>
          </a:p>
          <a:p>
            <a:pPr algn="just">
              <a:buFont typeface="Courier New"/>
              <a:buChar char="o"/>
            </a:pPr>
            <a:r>
              <a:rPr lang="en-US" dirty="0" smtClean="0"/>
              <a:t>Political </a:t>
            </a:r>
            <a:r>
              <a:rPr lang="en-US" dirty="0"/>
              <a:t>significance of cross-</a:t>
            </a:r>
            <a:r>
              <a:rPr lang="en-US" dirty="0" smtClean="0"/>
              <a:t>cultural empathy: politically active global citizens influence the practices and decisions of governing institutions.</a:t>
            </a:r>
          </a:p>
          <a:p>
            <a:pPr algn="just">
              <a:buFont typeface="Courier New"/>
              <a:buChar char="o"/>
            </a:pPr>
            <a:r>
              <a:rPr lang="en-US" dirty="0" smtClean="0"/>
              <a:t>Global citizenship not only involves thinking about someone else but also involves sharing one’s heritage.  </a:t>
            </a:r>
          </a:p>
          <a:p>
            <a:pPr algn="just"/>
            <a:endParaRPr lang="en-US" dirty="0"/>
          </a:p>
        </p:txBody>
      </p:sp>
    </p:spTree>
    <p:extLst>
      <p:ext uri="{BB962C8B-B14F-4D97-AF65-F5344CB8AC3E}">
        <p14:creationId xmlns:p14="http://schemas.microsoft.com/office/powerpoint/2010/main" val="21988595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71" y="496046"/>
            <a:ext cx="7037294" cy="1143000"/>
          </a:xfrm>
        </p:spPr>
        <p:txBody>
          <a:bodyPr/>
          <a:lstStyle/>
          <a:p>
            <a:pPr algn="ctr"/>
            <a:r>
              <a:rPr lang="en-US" sz="3200" b="1" dirty="0"/>
              <a:t>Global Citizenship </a:t>
            </a:r>
            <a:br>
              <a:rPr lang="en-US" sz="3200" b="1" dirty="0"/>
            </a:br>
            <a:r>
              <a:rPr lang="en-US" sz="3200" b="1" dirty="0"/>
              <a:t>in Theory and Practice </a:t>
            </a:r>
            <a:br>
              <a:rPr lang="en-US" sz="3200" b="1" dirty="0"/>
            </a:br>
            <a:r>
              <a:rPr lang="en-US" sz="3200" b="1" dirty="0"/>
              <a:t>III. </a:t>
            </a:r>
            <a:r>
              <a:rPr lang="en-US" sz="3200" b="1" dirty="0" smtClean="0"/>
              <a:t>Interpretation(s)</a:t>
            </a:r>
            <a:endParaRPr lang="en-US" sz="3200" dirty="0"/>
          </a:p>
        </p:txBody>
      </p:sp>
      <p:sp>
        <p:nvSpPr>
          <p:cNvPr id="3" name="Content Placeholder 2"/>
          <p:cNvSpPr>
            <a:spLocks noGrp="1"/>
          </p:cNvSpPr>
          <p:nvPr>
            <p:ph idx="1"/>
          </p:nvPr>
        </p:nvSpPr>
        <p:spPr>
          <a:xfrm>
            <a:off x="134471" y="2209800"/>
            <a:ext cx="8755529" cy="3916363"/>
          </a:xfrm>
        </p:spPr>
        <p:txBody>
          <a:bodyPr>
            <a:normAutofit/>
          </a:bodyPr>
          <a:lstStyle/>
          <a:p>
            <a:r>
              <a:rPr lang="en-US" b="1" dirty="0" smtClean="0"/>
              <a:t>International Mobility</a:t>
            </a:r>
            <a:r>
              <a:rPr lang="en-US" dirty="0"/>
              <a:t>: distance from one’s country of origin. </a:t>
            </a:r>
          </a:p>
          <a:p>
            <a:pPr>
              <a:buFont typeface="Courier New"/>
              <a:buChar char="o"/>
            </a:pPr>
            <a:r>
              <a:rPr lang="en-US" dirty="0" smtClean="0"/>
              <a:t>Migration </a:t>
            </a:r>
            <a:r>
              <a:rPr lang="en-US" dirty="0"/>
              <a:t>and detachment of national identity. </a:t>
            </a:r>
          </a:p>
          <a:p>
            <a:pPr>
              <a:buFont typeface="Courier New"/>
              <a:buChar char="o"/>
            </a:pPr>
            <a:r>
              <a:rPr lang="en-US" dirty="0"/>
              <a:t>Feel disengaged and not have a strong sense of place. </a:t>
            </a:r>
          </a:p>
          <a:p>
            <a:pPr>
              <a:buFont typeface="Courier New"/>
              <a:buChar char="o"/>
            </a:pPr>
            <a:r>
              <a:rPr lang="en-US" dirty="0"/>
              <a:t>Enthusiasm for international travel and feeling. </a:t>
            </a:r>
          </a:p>
          <a:p>
            <a:pPr marL="0" indent="0">
              <a:buNone/>
            </a:pPr>
            <a:endParaRPr lang="en-US" dirty="0" smtClean="0"/>
          </a:p>
        </p:txBody>
      </p:sp>
    </p:spTree>
    <p:extLst>
      <p:ext uri="{BB962C8B-B14F-4D97-AF65-F5344CB8AC3E}">
        <p14:creationId xmlns:p14="http://schemas.microsoft.com/office/powerpoint/2010/main" val="1419317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493" y="600634"/>
            <a:ext cx="7073154" cy="1143000"/>
          </a:xfrm>
        </p:spPr>
        <p:txBody>
          <a:bodyPr/>
          <a:lstStyle/>
          <a:p>
            <a:pPr algn="ctr"/>
            <a:r>
              <a:rPr lang="en-US" sz="3200" b="1" dirty="0"/>
              <a:t>  Global Citizenship </a:t>
            </a:r>
            <a:br>
              <a:rPr lang="en-US" sz="3200" b="1" dirty="0"/>
            </a:br>
            <a:r>
              <a:rPr lang="en-US" sz="3200" b="1" dirty="0"/>
              <a:t>in Theory and Practice </a:t>
            </a:r>
            <a:br>
              <a:rPr lang="en-US" sz="3200" b="1" dirty="0"/>
            </a:br>
            <a:r>
              <a:rPr lang="en-US" sz="3200" b="1" dirty="0" smtClean="0"/>
              <a:t>IV. Conclusion </a:t>
            </a:r>
            <a:endParaRPr lang="en-US" sz="3200" dirty="0"/>
          </a:p>
        </p:txBody>
      </p:sp>
      <p:sp>
        <p:nvSpPr>
          <p:cNvPr id="3" name="Content Placeholder 2"/>
          <p:cNvSpPr>
            <a:spLocks noGrp="1"/>
          </p:cNvSpPr>
          <p:nvPr>
            <p:ph idx="1"/>
          </p:nvPr>
        </p:nvSpPr>
        <p:spPr>
          <a:xfrm>
            <a:off x="268941" y="2209800"/>
            <a:ext cx="8606118" cy="3916363"/>
          </a:xfrm>
        </p:spPr>
        <p:txBody>
          <a:bodyPr/>
          <a:lstStyle/>
          <a:p>
            <a:pPr algn="just"/>
            <a:r>
              <a:rPr lang="en-US" dirty="0" smtClean="0"/>
              <a:t>Interpretation of the meaning of global citizenship: moral visions of citizenship and cosmopolitanism as political and social ideas.</a:t>
            </a:r>
          </a:p>
          <a:p>
            <a:pPr marL="0" indent="0" algn="just">
              <a:buNone/>
            </a:pPr>
            <a:endParaRPr lang="en-US" dirty="0" smtClean="0"/>
          </a:p>
          <a:p>
            <a:pPr algn="just"/>
            <a:r>
              <a:rPr lang="en-US" dirty="0" smtClean="0"/>
              <a:t>Robust model of citizenship for the 21</a:t>
            </a:r>
            <a:r>
              <a:rPr lang="en-US" baseline="30000" dirty="0" smtClean="0"/>
              <a:t>st</a:t>
            </a:r>
            <a:r>
              <a:rPr lang="en-US" dirty="0" smtClean="0"/>
              <a:t> century even though nationalism </a:t>
            </a:r>
            <a:r>
              <a:rPr lang="en-US" dirty="0"/>
              <a:t>remains </a:t>
            </a:r>
            <a:r>
              <a:rPr lang="en-US" dirty="0" smtClean="0"/>
              <a:t>as one of the most </a:t>
            </a:r>
            <a:r>
              <a:rPr lang="en-US" dirty="0"/>
              <a:t>powerful </a:t>
            </a:r>
            <a:r>
              <a:rPr lang="en-US" dirty="0" smtClean="0"/>
              <a:t>sources </a:t>
            </a:r>
            <a:r>
              <a:rPr lang="en-US" dirty="0"/>
              <a:t>of political belonging</a:t>
            </a:r>
            <a:r>
              <a:rPr lang="en-US" dirty="0" smtClean="0"/>
              <a:t>.</a:t>
            </a:r>
          </a:p>
          <a:p>
            <a:pPr marL="0" indent="0" algn="just">
              <a:buNone/>
            </a:pPr>
            <a:endParaRPr lang="en-US" dirty="0" smtClean="0"/>
          </a:p>
          <a:p>
            <a:pPr algn="just"/>
            <a:r>
              <a:rPr lang="en-US" dirty="0" smtClean="0"/>
              <a:t>The current era of globalization (IT, Traveling, MC): global governance and collaboration in solving shared global problems. </a:t>
            </a:r>
            <a:endParaRPr lang="en-US" dirty="0"/>
          </a:p>
        </p:txBody>
      </p:sp>
    </p:spTree>
    <p:extLst>
      <p:ext uri="{BB962C8B-B14F-4D97-AF65-F5344CB8AC3E}">
        <p14:creationId xmlns:p14="http://schemas.microsoft.com/office/powerpoint/2010/main" val="14187552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97544"/>
            <a:ext cx="7246470" cy="1143000"/>
          </a:xfrm>
        </p:spPr>
        <p:txBody>
          <a:bodyPr/>
          <a:lstStyle/>
          <a:p>
            <a:pPr algn="ctr"/>
            <a:r>
              <a:rPr lang="en-US" b="1" dirty="0"/>
              <a:t> </a:t>
            </a:r>
            <a:r>
              <a:rPr lang="en-US" sz="3200" b="1" dirty="0"/>
              <a:t>Global Citizenship </a:t>
            </a:r>
            <a:br>
              <a:rPr lang="en-US" sz="3200" b="1" dirty="0"/>
            </a:br>
            <a:r>
              <a:rPr lang="en-US" sz="3200" b="1" dirty="0"/>
              <a:t>in Theory and Practice </a:t>
            </a:r>
            <a:br>
              <a:rPr lang="en-US" sz="3200" b="1" dirty="0"/>
            </a:br>
            <a:r>
              <a:rPr lang="en-US" sz="3200" b="1" dirty="0" smtClean="0"/>
              <a:t>IV. Conclusion </a:t>
            </a:r>
            <a:endParaRPr lang="en-US" sz="3200" dirty="0"/>
          </a:p>
        </p:txBody>
      </p:sp>
      <p:sp>
        <p:nvSpPr>
          <p:cNvPr id="3" name="Content Placeholder 2"/>
          <p:cNvSpPr>
            <a:spLocks noGrp="1"/>
          </p:cNvSpPr>
          <p:nvPr>
            <p:ph idx="1"/>
          </p:nvPr>
        </p:nvSpPr>
        <p:spPr>
          <a:xfrm>
            <a:off x="149411" y="2209800"/>
            <a:ext cx="8770471" cy="3916363"/>
          </a:xfrm>
        </p:spPr>
        <p:txBody>
          <a:bodyPr>
            <a:normAutofit/>
          </a:bodyPr>
          <a:lstStyle/>
          <a:p>
            <a:pPr algn="just"/>
            <a:r>
              <a:rPr lang="en-US" dirty="0" smtClean="0"/>
              <a:t>The </a:t>
            </a:r>
            <a:r>
              <a:rPr lang="en-US" dirty="0"/>
              <a:t>idea of global citizenship on higher </a:t>
            </a:r>
            <a:r>
              <a:rPr lang="en-US" dirty="0" smtClean="0"/>
              <a:t>education: </a:t>
            </a:r>
            <a:r>
              <a:rPr lang="en-US" dirty="0"/>
              <a:t>Advancing public understanding of global citizenship and inspiring young people to think and live as global citizens. </a:t>
            </a:r>
            <a:endParaRPr lang="en-US" dirty="0" smtClean="0"/>
          </a:p>
          <a:p>
            <a:pPr marL="0" indent="0" algn="just">
              <a:buNone/>
            </a:pPr>
            <a:endParaRPr lang="en-US" dirty="0"/>
          </a:p>
          <a:p>
            <a:pPr algn="just"/>
            <a:r>
              <a:rPr lang="en-US" dirty="0"/>
              <a:t>Younger generations are more actively engaged participant and morally responsible member</a:t>
            </a:r>
            <a:r>
              <a:rPr lang="en-US" dirty="0" smtClean="0"/>
              <a:t>.</a:t>
            </a:r>
          </a:p>
          <a:p>
            <a:pPr marL="0" indent="0" algn="just">
              <a:buNone/>
            </a:pPr>
            <a:endParaRPr lang="en-US" dirty="0"/>
          </a:p>
          <a:p>
            <a:pPr algn="just"/>
            <a:r>
              <a:rPr lang="en-US" dirty="0" smtClean="0"/>
              <a:t>Making </a:t>
            </a:r>
            <a:r>
              <a:rPr lang="en-US" dirty="0"/>
              <a:t>difference in levels of awareness, responsibility, and participation. </a:t>
            </a:r>
          </a:p>
          <a:p>
            <a:endParaRPr lang="en-US" dirty="0"/>
          </a:p>
        </p:txBody>
      </p:sp>
    </p:spTree>
    <p:extLst>
      <p:ext uri="{BB962C8B-B14F-4D97-AF65-F5344CB8AC3E}">
        <p14:creationId xmlns:p14="http://schemas.microsoft.com/office/powerpoint/2010/main" val="3863642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574" y="215900"/>
            <a:ext cx="6877051" cy="673100"/>
          </a:xfrm>
        </p:spPr>
        <p:txBody>
          <a:bodyPr/>
          <a:lstStyle/>
          <a:p>
            <a:pPr algn="ctr"/>
            <a:r>
              <a:rPr lang="en-US" b="1" dirty="0" smtClean="0"/>
              <a:t>Questions </a:t>
            </a:r>
            <a:endParaRPr lang="en-US" b="1" dirty="0"/>
          </a:p>
        </p:txBody>
      </p:sp>
      <p:sp>
        <p:nvSpPr>
          <p:cNvPr id="3" name="Content Placeholder 2"/>
          <p:cNvSpPr>
            <a:spLocks noGrp="1"/>
          </p:cNvSpPr>
          <p:nvPr>
            <p:ph idx="1"/>
          </p:nvPr>
        </p:nvSpPr>
        <p:spPr>
          <a:xfrm>
            <a:off x="282574" y="2209800"/>
            <a:ext cx="8718551" cy="3916363"/>
          </a:xfrm>
        </p:spPr>
        <p:txBody>
          <a:bodyPr/>
          <a:lstStyle/>
          <a:p>
            <a:pPr algn="just"/>
            <a:r>
              <a:rPr lang="en-US" b="1" dirty="0"/>
              <a:t>W</a:t>
            </a:r>
            <a:r>
              <a:rPr lang="en-US" b="1" dirty="0" smtClean="0"/>
              <a:t>hat </a:t>
            </a:r>
            <a:r>
              <a:rPr lang="en-US" b="1" dirty="0"/>
              <a:t>does it mean to be a “global citizen” or a citizen of a global era? </a:t>
            </a:r>
            <a:endParaRPr lang="en-US" b="1" dirty="0" smtClean="0"/>
          </a:p>
          <a:p>
            <a:pPr algn="just"/>
            <a:r>
              <a:rPr lang="en-US" b="1" dirty="0" smtClean="0"/>
              <a:t>How </a:t>
            </a:r>
            <a:r>
              <a:rPr lang="en-US" b="1" dirty="0"/>
              <a:t>does </a:t>
            </a:r>
            <a:r>
              <a:rPr lang="en-US" b="1" dirty="0" smtClean="0"/>
              <a:t>the concept of global citizenship </a:t>
            </a:r>
            <a:r>
              <a:rPr lang="en-US" b="1" dirty="0"/>
              <a:t>affect the everyday lives of individuals, organizations, and governments</a:t>
            </a:r>
            <a:r>
              <a:rPr lang="en-US" b="1" dirty="0" smtClean="0"/>
              <a:t>?</a:t>
            </a:r>
          </a:p>
          <a:p>
            <a:pPr algn="just"/>
            <a:r>
              <a:rPr lang="en-US" b="1" dirty="0"/>
              <a:t>How are the rights and responsibilities of citizens </a:t>
            </a:r>
            <a:r>
              <a:rPr lang="en-US" b="1" dirty="0" smtClean="0"/>
              <a:t>changing?</a:t>
            </a:r>
          </a:p>
          <a:p>
            <a:pPr algn="just"/>
            <a:r>
              <a:rPr lang="en-US" b="1" dirty="0" smtClean="0"/>
              <a:t>How </a:t>
            </a:r>
            <a:r>
              <a:rPr lang="en-US" b="1" dirty="0"/>
              <a:t>are forces of cosmopolitanism impacting local, regional, and national </a:t>
            </a:r>
            <a:r>
              <a:rPr lang="en-US" b="1" dirty="0" smtClean="0"/>
              <a:t>identities</a:t>
            </a:r>
            <a:r>
              <a:rPr lang="en-US" b="1" dirty="0"/>
              <a:t>?</a:t>
            </a:r>
          </a:p>
          <a:p>
            <a:pPr algn="just"/>
            <a:endParaRPr lang="en-US" dirty="0"/>
          </a:p>
        </p:txBody>
      </p:sp>
    </p:spTree>
    <p:extLst>
      <p:ext uri="{BB962C8B-B14F-4D97-AF65-F5344CB8AC3E}">
        <p14:creationId xmlns:p14="http://schemas.microsoft.com/office/powerpoint/2010/main" val="3522758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3401494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473" y="197223"/>
            <a:ext cx="7067174" cy="1143000"/>
          </a:xfrm>
        </p:spPr>
        <p:txBody>
          <a:bodyPr/>
          <a:lstStyle/>
          <a:p>
            <a:pPr algn="ctr"/>
            <a:r>
              <a:rPr lang="en-US" sz="3200" b="1" dirty="0"/>
              <a:t> Global Citizenship </a:t>
            </a:r>
            <a:br>
              <a:rPr lang="en-US" sz="3200" b="1" dirty="0"/>
            </a:br>
            <a:r>
              <a:rPr lang="en-US" sz="3200" b="1" dirty="0"/>
              <a:t>in Theory and Practice </a:t>
            </a:r>
            <a:endParaRPr lang="en-US" sz="3200" dirty="0"/>
          </a:p>
        </p:txBody>
      </p:sp>
      <p:sp>
        <p:nvSpPr>
          <p:cNvPr id="3" name="Content Placeholder 2"/>
          <p:cNvSpPr>
            <a:spLocks noGrp="1"/>
          </p:cNvSpPr>
          <p:nvPr>
            <p:ph idx="1"/>
          </p:nvPr>
        </p:nvSpPr>
        <p:spPr>
          <a:xfrm>
            <a:off x="134472" y="2209800"/>
            <a:ext cx="8860116" cy="3916363"/>
          </a:xfrm>
        </p:spPr>
        <p:txBody>
          <a:bodyPr/>
          <a:lstStyle/>
          <a:p>
            <a:pPr algn="just"/>
            <a:r>
              <a:rPr lang="en-US" b="1" dirty="0" smtClean="0"/>
              <a:t>Bhikhu Parekh </a:t>
            </a:r>
            <a:r>
              <a:rPr lang="en-US" dirty="0" smtClean="0"/>
              <a:t>– ‘</a:t>
            </a:r>
            <a:r>
              <a:rPr lang="en-US" i="1" dirty="0" smtClean="0"/>
              <a:t>Cosmopolitanism and global citizenship</a:t>
            </a:r>
            <a:r>
              <a:rPr lang="en-US" dirty="0" smtClean="0"/>
              <a:t>’ (2003) Why and what </a:t>
            </a:r>
            <a:r>
              <a:rPr lang="en-US" b="1" dirty="0" smtClean="0"/>
              <a:t>obligations</a:t>
            </a:r>
            <a:r>
              <a:rPr lang="en-US" dirty="0" smtClean="0"/>
              <a:t> we have to people outside our political community and how best to discharge them – obligations, ethics of interdependence, globally oriented citizenship. </a:t>
            </a:r>
          </a:p>
          <a:p>
            <a:pPr marL="0" indent="0" algn="just">
              <a:buNone/>
            </a:pPr>
            <a:endParaRPr lang="en-US" dirty="0" smtClean="0"/>
          </a:p>
          <a:p>
            <a:pPr algn="just"/>
            <a:r>
              <a:rPr lang="en-US" b="1" dirty="0" smtClean="0"/>
              <a:t>Will Kymlicka </a:t>
            </a:r>
            <a:r>
              <a:rPr lang="en-US" dirty="0" smtClean="0"/>
              <a:t>&amp; </a:t>
            </a:r>
            <a:r>
              <a:rPr lang="en-US" b="1" dirty="0" smtClean="0"/>
              <a:t>Wayne Norman </a:t>
            </a:r>
            <a:r>
              <a:rPr lang="en-US" dirty="0" smtClean="0"/>
              <a:t>– ‘</a:t>
            </a:r>
            <a:r>
              <a:rPr lang="en-US" i="1" dirty="0" smtClean="0"/>
              <a:t>Citizenship in culturally diverse societies</a:t>
            </a:r>
            <a:r>
              <a:rPr lang="en-US" dirty="0" smtClean="0"/>
              <a:t>’ (2000): Minority Rights, Citizenship, and Ethnic Conflict Management. </a:t>
            </a:r>
            <a:endParaRPr lang="en-US" dirty="0"/>
          </a:p>
        </p:txBody>
      </p:sp>
    </p:spTree>
    <p:extLst>
      <p:ext uri="{BB962C8B-B14F-4D97-AF65-F5344CB8AC3E}">
        <p14:creationId xmlns:p14="http://schemas.microsoft.com/office/powerpoint/2010/main" val="23895225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001" y="342900"/>
            <a:ext cx="6905624" cy="577850"/>
          </a:xfrm>
        </p:spPr>
        <p:txBody>
          <a:bodyPr/>
          <a:lstStyle/>
          <a:p>
            <a:pPr algn="ctr"/>
            <a:r>
              <a:rPr lang="en-US" b="1" dirty="0" smtClean="0"/>
              <a:t>Global Citizenship </a:t>
            </a:r>
            <a:endParaRPr lang="en-US" b="1" dirty="0"/>
          </a:p>
        </p:txBody>
      </p:sp>
      <p:sp>
        <p:nvSpPr>
          <p:cNvPr id="3" name="Content Placeholder 2"/>
          <p:cNvSpPr>
            <a:spLocks noGrp="1"/>
          </p:cNvSpPr>
          <p:nvPr>
            <p:ph idx="1"/>
          </p:nvPr>
        </p:nvSpPr>
        <p:spPr>
          <a:xfrm>
            <a:off x="254001" y="2000250"/>
            <a:ext cx="8763000" cy="4667250"/>
          </a:xfrm>
        </p:spPr>
        <p:txBody>
          <a:bodyPr>
            <a:normAutofit fontScale="92500" lnSpcReduction="20000"/>
          </a:bodyPr>
          <a:lstStyle/>
          <a:p>
            <a:pPr algn="just"/>
            <a:r>
              <a:rPr lang="en-US" b="1" dirty="0" smtClean="0"/>
              <a:t>‘</a:t>
            </a:r>
            <a:r>
              <a:rPr lang="en-US" i="1" dirty="0" smtClean="0"/>
              <a:t>Before </a:t>
            </a:r>
            <a:r>
              <a:rPr lang="en-US" i="1" dirty="0" smtClean="0"/>
              <a:t>you finish eating breakfast this morning, you've depended on more than half the world. </a:t>
            </a:r>
            <a:r>
              <a:rPr lang="en-US" b="1" dirty="0" smtClean="0"/>
              <a:t>’ </a:t>
            </a:r>
            <a:r>
              <a:rPr lang="en-US" dirty="0" smtClean="0"/>
              <a:t>Martin Luther King - </a:t>
            </a:r>
            <a:r>
              <a:rPr lang="en-US" b="1" dirty="0" smtClean="0"/>
              <a:t>Globalization and interdependence </a:t>
            </a:r>
          </a:p>
          <a:p>
            <a:pPr algn="just"/>
            <a:r>
              <a:rPr lang="en-US" b="1" dirty="0" smtClean="0"/>
              <a:t>‘ </a:t>
            </a:r>
            <a:r>
              <a:rPr lang="en-US" i="1" dirty="0" smtClean="0"/>
              <a:t>We all live with the objective of being happy; our lives are all different and yet the same. </a:t>
            </a:r>
            <a:r>
              <a:rPr lang="en-US" b="1" dirty="0" smtClean="0"/>
              <a:t>’ </a:t>
            </a:r>
            <a:r>
              <a:rPr lang="en-US" dirty="0" smtClean="0"/>
              <a:t>Anne Frank – </a:t>
            </a:r>
            <a:r>
              <a:rPr lang="en-US" b="1" dirty="0" smtClean="0"/>
              <a:t>Diversity </a:t>
            </a:r>
          </a:p>
          <a:p>
            <a:pPr algn="just"/>
            <a:r>
              <a:rPr lang="en-US" b="1" dirty="0" smtClean="0"/>
              <a:t>‘ </a:t>
            </a:r>
            <a:r>
              <a:rPr lang="en-US" i="1" dirty="0" smtClean="0"/>
              <a:t>If you are neutral in situations of injustice, you have chosen the side of the oppressor. If an elephant has its foot on the tail of a mouse and you say that you are neutral, the mouse will not appreciate your neutrality. </a:t>
            </a:r>
            <a:r>
              <a:rPr lang="en-US" b="1" dirty="0" smtClean="0"/>
              <a:t>’ </a:t>
            </a:r>
            <a:r>
              <a:rPr lang="en-US" dirty="0" smtClean="0"/>
              <a:t>Desmond Tutu - </a:t>
            </a:r>
            <a:r>
              <a:rPr lang="en-US" b="1" dirty="0" smtClean="0"/>
              <a:t>Social justice and equity </a:t>
            </a:r>
          </a:p>
          <a:p>
            <a:pPr algn="just"/>
            <a:r>
              <a:rPr lang="en-US" b="1" dirty="0" smtClean="0"/>
              <a:t>‘</a:t>
            </a:r>
            <a:r>
              <a:rPr lang="en-US" i="1" dirty="0" smtClean="0"/>
              <a:t>There </a:t>
            </a:r>
            <a:r>
              <a:rPr lang="en-US" i="1" dirty="0"/>
              <a:t>is enough in the world for everyone’s need, but not for everyone’s greed. </a:t>
            </a:r>
            <a:r>
              <a:rPr lang="en-US" b="1" dirty="0"/>
              <a:t>’ </a:t>
            </a:r>
            <a:r>
              <a:rPr lang="en-US" dirty="0"/>
              <a:t>Mahatma Gandhi - </a:t>
            </a:r>
            <a:r>
              <a:rPr lang="en-US" b="1" dirty="0"/>
              <a:t>Sustainable </a:t>
            </a:r>
            <a:r>
              <a:rPr lang="en-US" b="1" dirty="0" smtClean="0"/>
              <a:t>development</a:t>
            </a:r>
            <a:endParaRPr lang="en-US" b="1" dirty="0"/>
          </a:p>
          <a:p>
            <a:pPr algn="just"/>
            <a:r>
              <a:rPr lang="en-US" b="1" dirty="0"/>
              <a:t> ‘ </a:t>
            </a:r>
            <a:r>
              <a:rPr lang="en-US" i="1" dirty="0"/>
              <a:t>Peace, in the sense of absence of war, is of little value to someone who is dying of hunger or cold. Peace can only last where human rights are respected, where people are fed, and where individuals and nations are free. </a:t>
            </a:r>
            <a:r>
              <a:rPr lang="en-US" b="1" dirty="0"/>
              <a:t>’ </a:t>
            </a:r>
            <a:r>
              <a:rPr lang="en-US" dirty="0"/>
              <a:t>The 14th Dalai Lama - </a:t>
            </a:r>
            <a:r>
              <a:rPr lang="en-US" b="1" dirty="0"/>
              <a:t>Peace and conflict </a:t>
            </a:r>
            <a:endParaRPr lang="en-US" dirty="0"/>
          </a:p>
          <a:p>
            <a:endParaRPr lang="en-US" dirty="0" smtClean="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2422595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11125" y="127000"/>
            <a:ext cx="8890000" cy="6572250"/>
          </a:xfrm>
          <a:prstGeom prst="rect">
            <a:avLst/>
          </a:prstGeom>
        </p:spPr>
      </p:pic>
    </p:spTree>
    <p:extLst>
      <p:ext uri="{BB962C8B-B14F-4D97-AF65-F5344CB8AC3E}">
        <p14:creationId xmlns:p14="http://schemas.microsoft.com/office/powerpoint/2010/main" val="9061310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4" y="342900"/>
            <a:ext cx="6972301" cy="577850"/>
          </a:xfrm>
        </p:spPr>
        <p:txBody>
          <a:bodyPr/>
          <a:lstStyle/>
          <a:p>
            <a:pPr algn="ctr"/>
            <a:r>
              <a:rPr lang="en-US" sz="3200" b="1" dirty="0" smtClean="0"/>
              <a:t>How to teach Global Citizenship? </a:t>
            </a:r>
            <a:endParaRPr lang="en-US" sz="3200" b="1" dirty="0"/>
          </a:p>
        </p:txBody>
      </p:sp>
      <p:sp>
        <p:nvSpPr>
          <p:cNvPr id="3" name="Content Placeholder 2"/>
          <p:cNvSpPr>
            <a:spLocks noGrp="1"/>
          </p:cNvSpPr>
          <p:nvPr>
            <p:ph idx="1"/>
          </p:nvPr>
        </p:nvSpPr>
        <p:spPr>
          <a:xfrm>
            <a:off x="250824" y="1984375"/>
            <a:ext cx="8670926" cy="4635499"/>
          </a:xfrm>
        </p:spPr>
        <p:txBody>
          <a:bodyPr>
            <a:normAutofit/>
          </a:bodyPr>
          <a:lstStyle/>
          <a:p>
            <a:pPr algn="just"/>
            <a:r>
              <a:rPr lang="en-US" b="1" dirty="0"/>
              <a:t>Issue tree </a:t>
            </a:r>
            <a:r>
              <a:rPr lang="en-US" b="1" dirty="0" smtClean="0"/>
              <a:t>- </a:t>
            </a:r>
            <a:r>
              <a:rPr lang="en-US" dirty="0"/>
              <a:t>a way of structuring an enquiry to encourage </a:t>
            </a:r>
            <a:r>
              <a:rPr lang="en-US" dirty="0" smtClean="0"/>
              <a:t>students </a:t>
            </a:r>
            <a:r>
              <a:rPr lang="en-US" dirty="0"/>
              <a:t>to explore the causes, effects and solutions of a given issue. </a:t>
            </a:r>
          </a:p>
          <a:p>
            <a:pPr algn="just"/>
            <a:r>
              <a:rPr lang="en-US" b="1" dirty="0"/>
              <a:t>Interrogating photographs and artefacts </a:t>
            </a:r>
            <a:endParaRPr lang="en-US" b="1" dirty="0" smtClean="0"/>
          </a:p>
          <a:p>
            <a:pPr algn="just"/>
            <a:r>
              <a:rPr lang="en-US" b="1" dirty="0"/>
              <a:t>Why-why-why chain </a:t>
            </a:r>
            <a:r>
              <a:rPr lang="en-US" b="1" dirty="0" smtClean="0"/>
              <a:t>- </a:t>
            </a:r>
            <a:r>
              <a:rPr lang="en-US" dirty="0"/>
              <a:t>thinking beyond surface impressions to the underlying causes of any issue. </a:t>
            </a:r>
            <a:endParaRPr lang="en-US" dirty="0" smtClean="0"/>
          </a:p>
          <a:p>
            <a:pPr algn="just"/>
            <a:r>
              <a:rPr lang="en-US" b="1" dirty="0"/>
              <a:t>Consequences wheel </a:t>
            </a:r>
            <a:r>
              <a:rPr lang="en-US" b="1" dirty="0" smtClean="0"/>
              <a:t>- </a:t>
            </a:r>
            <a:r>
              <a:rPr lang="en-US" dirty="0"/>
              <a:t>a type of mind-map which can help </a:t>
            </a:r>
            <a:r>
              <a:rPr lang="en-US" dirty="0" smtClean="0"/>
              <a:t>students </a:t>
            </a:r>
            <a:r>
              <a:rPr lang="en-US" dirty="0"/>
              <a:t>think through the consequences of an event, action or issue. </a:t>
            </a:r>
            <a:endParaRPr lang="en-US" dirty="0" smtClean="0"/>
          </a:p>
          <a:p>
            <a:pPr algn="just"/>
            <a:r>
              <a:rPr lang="en-US" b="1" dirty="0"/>
              <a:t>Opinion continuum </a:t>
            </a:r>
            <a:r>
              <a:rPr lang="en-US" b="1" dirty="0" smtClean="0"/>
              <a:t>- </a:t>
            </a:r>
            <a:r>
              <a:rPr lang="en-US" dirty="0"/>
              <a:t>a simple way of encouraging </a:t>
            </a:r>
            <a:r>
              <a:rPr lang="en-US" dirty="0" smtClean="0"/>
              <a:t>students </a:t>
            </a:r>
            <a:r>
              <a:rPr lang="en-US" dirty="0"/>
              <a:t>to think through their position on two opposing views about an issue. </a:t>
            </a:r>
          </a:p>
          <a:p>
            <a:endParaRPr lang="en-US" dirty="0"/>
          </a:p>
          <a:p>
            <a:endParaRPr lang="en-US" dirty="0"/>
          </a:p>
          <a:p>
            <a:endParaRPr lang="en-US" dirty="0"/>
          </a:p>
          <a:p>
            <a:endParaRPr lang="en-US" dirty="0"/>
          </a:p>
          <a:p>
            <a:endParaRPr lang="en-US" b="1" dirty="0" smtClean="0"/>
          </a:p>
          <a:p>
            <a:pPr marL="0" indent="0">
              <a:buNone/>
            </a:pPr>
            <a:endParaRPr lang="en-US" dirty="0"/>
          </a:p>
          <a:p>
            <a:endParaRPr lang="en-US" dirty="0"/>
          </a:p>
          <a:p>
            <a:endParaRPr lang="en-US" dirty="0"/>
          </a:p>
        </p:txBody>
      </p:sp>
    </p:spTree>
    <p:extLst>
      <p:ext uri="{BB962C8B-B14F-4D97-AF65-F5344CB8AC3E}">
        <p14:creationId xmlns:p14="http://schemas.microsoft.com/office/powerpoint/2010/main" val="611597445"/>
      </p:ext>
    </p:extLst>
  </p:cSld>
  <p:clrMapOvr>
    <a:masterClrMapping/>
  </p:clrMapOvr>
</p:sld>
</file>

<file path=ppt/theme/theme1.xml><?xml version="1.0" encoding="utf-8"?>
<a:theme xmlns:a="http://schemas.openxmlformats.org/drawingml/2006/main" name="Plaza">
  <a:themeElements>
    <a:clrScheme name="Plaza">
      <a:dk1>
        <a:sysClr val="windowText" lastClr="000000"/>
      </a:dk1>
      <a:lt1>
        <a:sysClr val="window" lastClr="FFFFFF"/>
      </a:lt1>
      <a:dk2>
        <a:srgbClr val="333333"/>
      </a:dk2>
      <a:lt2>
        <a:srgbClr val="CCCCCC"/>
      </a:lt2>
      <a:accent1>
        <a:srgbClr val="990000"/>
      </a:accent1>
      <a:accent2>
        <a:srgbClr val="580101"/>
      </a:accent2>
      <a:accent3>
        <a:srgbClr val="E94A00"/>
      </a:accent3>
      <a:accent4>
        <a:srgbClr val="EB8F00"/>
      </a:accent4>
      <a:accent5>
        <a:srgbClr val="A4A4A4"/>
      </a:accent5>
      <a:accent6>
        <a:srgbClr val="666666"/>
      </a:accent6>
      <a:hlink>
        <a:srgbClr val="D01010"/>
      </a:hlink>
      <a:folHlink>
        <a:srgbClr val="E6682E"/>
      </a:folHlink>
    </a:clrScheme>
    <a:fontScheme name="Plaza">
      <a:majorFont>
        <a:latin typeface="Century Gothic"/>
        <a:ea typeface=""/>
        <a:cs typeface=""/>
        <a:font script="Jpan" typeface="メイリオ"/>
        <a:font script="Hans" typeface="宋体"/>
        <a:font script="Hant" typeface="新細明體"/>
      </a:majorFont>
      <a:minorFont>
        <a:latin typeface="Century Gothic"/>
        <a:ea typeface=""/>
        <a:cs typeface=""/>
        <a:font script="Jpan" typeface="メイリオ"/>
        <a:font script="Hans" typeface="宋体"/>
        <a:font script="Hant" typeface="新細明體"/>
      </a:minorFont>
    </a:fontScheme>
    <a:fmtScheme name="Plaza">
      <a:fillStyleLst>
        <a:solidFill>
          <a:schemeClr val="phClr"/>
        </a:solidFill>
        <a:gradFill rotWithShape="1">
          <a:gsLst>
            <a:gs pos="0">
              <a:schemeClr val="phClr">
                <a:tint val="100000"/>
                <a:shade val="60000"/>
                <a:satMod val="135000"/>
              </a:schemeClr>
            </a:gs>
            <a:gs pos="100000">
              <a:schemeClr val="phClr">
                <a:tint val="100000"/>
                <a:shade val="100000"/>
                <a:satMod val="135000"/>
              </a:schemeClr>
            </a:gs>
          </a:gsLst>
          <a:lin ang="16200000" scaled="1"/>
        </a:gradFill>
        <a:gradFill rotWithShape="1">
          <a:gsLst>
            <a:gs pos="0">
              <a:schemeClr val="phClr">
                <a:shade val="70000"/>
                <a:satMod val="120000"/>
              </a:schemeClr>
            </a:gs>
            <a:gs pos="35000">
              <a:schemeClr val="phClr">
                <a:shade val="100000"/>
                <a:satMod val="150000"/>
              </a:schemeClr>
            </a:gs>
            <a:gs pos="70000">
              <a:schemeClr val="phClr">
                <a:tint val="100000"/>
                <a:shade val="100000"/>
                <a:satMod val="200000"/>
                <a:greenMod val="100000"/>
              </a:schemeClr>
            </a:gs>
            <a:gs pos="100000">
              <a:schemeClr val="phClr">
                <a:tint val="100000"/>
                <a:shade val="100000"/>
                <a:satMod val="250000"/>
                <a:greenMod val="100000"/>
              </a:schemeClr>
            </a:gs>
          </a:gsLst>
          <a:lin ang="162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innerShdw blurRad="190500" dist="63500" dir="5400000">
              <a:srgbClr val="FFFFFF">
                <a:alpha val="65000"/>
              </a:srgbClr>
            </a:innerShdw>
          </a:effectLst>
          <a:scene3d>
            <a:camera prst="orthographicFront">
              <a:rot lat="0" lon="0" rev="0"/>
            </a:camera>
            <a:lightRig rig="twoPt" dir="r">
              <a:rot lat="0" lon="0" rev="6000000"/>
            </a:lightRig>
          </a:scene3d>
          <a:sp3d prstMaterial="matte">
            <a:bevelT w="0" h="0" prst="relaxedInset"/>
          </a:sp3d>
        </a:effectStyle>
        <a:effectStyle>
          <a:effectLst>
            <a:innerShdw blurRad="50800" dist="25400" dir="13500000">
              <a:srgbClr val="FFFFFF">
                <a:alpha val="75000"/>
              </a:srgbClr>
            </a:innerShdw>
            <a:outerShdw blurRad="88900" dist="38100" dir="6600000" sx="101000" sy="101000" rotWithShape="0">
              <a:srgbClr val="000000">
                <a:alpha val="50000"/>
              </a:srgbClr>
            </a:outerShdw>
          </a:effectLst>
          <a:scene3d>
            <a:camera prst="perspectiveFront" fov="3000000"/>
            <a:lightRig rig="morning" dir="tl">
              <a:rot lat="0" lon="0" rev="1800000"/>
            </a:lightRig>
          </a:scene3d>
          <a:sp3d contourW="38100" prstMaterial="softEdge">
            <a:bevelT w="25400" h="38100"/>
            <a:contourClr>
              <a:schemeClr val="phClr">
                <a:tint val="6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Plaza.thmx</Template>
  <TotalTime>311</TotalTime>
  <Words>1610</Words>
  <Application>Microsoft Macintosh PowerPoint</Application>
  <PresentationFormat>On-screen Show (4:3)</PresentationFormat>
  <Paragraphs>146</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Plaza</vt:lpstr>
      <vt:lpstr>Global Citizenship in Theory and Practice  by Hans Schattle</vt:lpstr>
      <vt:lpstr>Why Schattle? </vt:lpstr>
      <vt:lpstr>Global Citizenship  in Theory and Practice </vt:lpstr>
      <vt:lpstr>Global Citizenship  in Theory and Practice: I. Historical Evolution </vt:lpstr>
      <vt:lpstr>Global Citizenship  in Theory and Practice  I. Historical Evolution </vt:lpstr>
      <vt:lpstr>Global Citizenship  in Theory and Practice  I. Historical Evolution</vt:lpstr>
      <vt:lpstr>Global Citizenship  in Theory and Practice  II. Contemporary Understandings </vt:lpstr>
      <vt:lpstr>Global Citizenship  in Theory and Practice  II. Contemporary Understandings </vt:lpstr>
      <vt:lpstr>Global Citizenship  in Theory and Practice  II. Contemporary Understandings </vt:lpstr>
      <vt:lpstr>Global Citizenship  in Theory and Practice  II. Contemporary Understandings </vt:lpstr>
      <vt:lpstr>Global Citizenship  in Theory and Practice  II. Contemporary Understandings </vt:lpstr>
      <vt:lpstr>Global Citizenship  in Theory and Practice  II. Contemporary Understandings </vt:lpstr>
      <vt:lpstr>Global Citizenship  in Theory and Practice  III. Interpretation(s)</vt:lpstr>
      <vt:lpstr>Global Citizenship  in Theory and Practice  III. Interpretation(s)</vt:lpstr>
      <vt:lpstr>Global Citizenship  in Theory and Practice  III. Interpretation(s)</vt:lpstr>
      <vt:lpstr>Global Citizenship  in Theory and Practice  III. Interpretation(s)</vt:lpstr>
      <vt:lpstr>  Global Citizenship  in Theory and Practice  IV. Conclusion </vt:lpstr>
      <vt:lpstr> Global Citizenship  in Theory and Practice  IV. Conclusion </vt:lpstr>
      <vt:lpstr>Questions </vt:lpstr>
      <vt:lpstr>PowerPoint Presentation</vt:lpstr>
      <vt:lpstr> Global Citizenship  in Theory and Practice </vt:lpstr>
      <vt:lpstr>Global Citizenship </vt:lpstr>
      <vt:lpstr>PowerPoint Presentation</vt:lpstr>
      <vt:lpstr>How to teach Global Citizenship?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Gorkem Atsungur</dc:creator>
  <cp:lastModifiedBy>Gorkem Atsungur</cp:lastModifiedBy>
  <cp:revision>117</cp:revision>
  <dcterms:created xsi:type="dcterms:W3CDTF">2015-11-18T00:42:56Z</dcterms:created>
  <dcterms:modified xsi:type="dcterms:W3CDTF">2015-11-20T21:49:44Z</dcterms:modified>
</cp:coreProperties>
</file>