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4"/>
  </p:notesMasterIdLst>
  <p:sldIdLst>
    <p:sldId id="256" r:id="rId2"/>
    <p:sldId id="265" r:id="rId3"/>
    <p:sldId id="269" r:id="rId4"/>
    <p:sldId id="257" r:id="rId5"/>
    <p:sldId id="258" r:id="rId6"/>
    <p:sldId id="262" r:id="rId7"/>
    <p:sldId id="266" r:id="rId8"/>
    <p:sldId id="267" r:id="rId9"/>
    <p:sldId id="263" r:id="rId10"/>
    <p:sldId id="268" r:id="rId11"/>
    <p:sldId id="270" r:id="rId12"/>
    <p:sldId id="264" r:id="rId13"/>
  </p:sldIdLst>
  <p:sldSz cx="9144000" cy="5143500" type="screen16x9"/>
  <p:notesSz cx="6858000" cy="9144000"/>
  <p:defaultTextStyle>
    <a:lvl1pPr marL="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0" autoAdjust="0"/>
    <p:restoredTop sz="87633" autoAdjust="0"/>
  </p:normalViewPr>
  <p:slideViewPr>
    <p:cSldViewPr>
      <p:cViewPr varScale="1">
        <p:scale>
          <a:sx n="95" d="100"/>
          <a:sy n="95" d="100"/>
        </p:scale>
        <p:origin x="-1600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A8ADFD5B-A66C-449C-B6E8-FB716D07777D}" type="datetimeFigureOut">
              <a:rPr lang="cs-CZ"/>
              <a:pPr/>
              <a:t>19.11.15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CA5D3BF3-D352-46FC-8343-31F56E6730EA}" type="slidenum">
              <a:rPr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459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He</a:t>
            </a:r>
            <a:r>
              <a:rPr lang="en-US" baseline="0" dirty="0" smtClean="0"/>
              <a:t> tries to show why and what obligations we have to people outside our political community and how best to discharge them</a:t>
            </a:r>
            <a:endParaRPr lang="ru-RU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r>
              <a:rPr lang="ru-RU" dirty="0" smtClean="0"/>
              <a:t>R</a:t>
            </a:r>
            <a:r>
              <a:rPr lang="en-US" dirty="0" err="1" smtClean="0"/>
              <a:t>ethinking</a:t>
            </a:r>
            <a:r>
              <a:rPr lang="en-US" dirty="0" smtClean="0"/>
              <a:t> multiculturalism</a:t>
            </a:r>
            <a:endParaRPr lang="ru-RU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ru-RU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kumimoji="0" lang="ru-RU" smtClean="0"/>
              <a:t>Образец подзаголовка</a:t>
            </a:r>
            <a:endParaRPr kumimoji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ru-RU" sz="20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047E157E-8DCB-4F70-A0AF-5EB586A91DD4}" type="datetime1">
              <a:rPr kumimoji="0" lang="ru-RU">
                <a:solidFill>
                  <a:srgbClr val="FFFFFF"/>
                </a:solidFill>
              </a:rPr>
              <a:pPr algn="ctr"/>
              <a:t>19.11.15</a:t>
            </a:fld>
            <a:endParaRPr kumimoji="0" lang="ru-RU" sz="200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ru-RU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kumimoji="0" lang="ru-RU">
                <a:solidFill>
                  <a:schemeClr val="tx2"/>
                </a:solidFill>
              </a:rPr>
              <a:pPr/>
              <a:t>‹#›</a:t>
            </a:fld>
            <a:endParaRPr kumimoji="0" lang="ru-RU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 eaLnBrk="1" latinLnBrk="0" hangingPunct="1">
              <a:defRPr kumimoji="0" lang="ru-RU" cap="all" baseline="0"/>
            </a:lvl1pPr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06EA6-EFEA-4C30-9264-4F9291A5780D}" type="datetime1">
              <a:rPr kumimoji="0" lang="cs-CZ"/>
              <a:pPr/>
              <a:t>19.11.15</a:t>
            </a:fld>
            <a:endParaRPr kumimoji="0" lang="ru-RU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 anchor="t"/>
          <a:lstStyle>
            <a:lvl1pPr eaLnBrk="1" latinLnBrk="0" hangingPunct="1">
              <a:buNone/>
              <a:defRPr kumimoji="0" lang="ru-RU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ru-RU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F9F07-3BC7-4570-B054-79111B0A380C}" type="datetime1">
              <a:rPr kumimoji="0" lang="cs-CZ"/>
              <a:pPr/>
              <a:t>19.11.15</a:t>
            </a:fld>
            <a:endParaRPr kumimoji="0"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 eaLnBrk="1" latinLnBrk="0" hangingPunct="1">
              <a:defRPr kumimoji="0" lang="ru-RU" sz="24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kumimoji="0" lang="ru-RU" sz="2400" b="1">
                <a:solidFill>
                  <a:srgbClr val="FFFFFF"/>
                </a:solidFill>
              </a:rPr>
              <a:pPr algn="ctr"/>
              <a:t>‹#›</a:t>
            </a:fld>
            <a:endParaRPr kumimoji="0" lang="ru-RU" sz="240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rPr kumimoji="0" lang="cs-CZ"/>
              <a:pPr/>
              <a:t>19.11.15</a:t>
            </a:fld>
            <a:endParaRPr kumimoji="0"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 eaLnBrk="1" latinLnBrk="0" hangingPunct="1">
              <a:defRPr kumimoji="0" lang="ru-RU"/>
            </a:lvl1pPr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rPr kumimoji="0" lang="cs-CZ"/>
              <a:pPr/>
              <a:t>19.11.15</a:t>
            </a:fld>
            <a:endParaRPr kumimoji="0"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ADB5D-B7A0-47E3-AD2D-B1A6F8614213}" type="datetime1">
              <a:rPr kumimoji="0" lang="cs-CZ"/>
              <a:pPr/>
              <a:t>19.11.15</a:t>
            </a:fld>
            <a:endParaRPr kumimoji="0"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968126-03FC-49C0-B9B8-2B561CCC3D90}" type="datetime1">
              <a:rPr kumimoji="0" lang="cs-CZ"/>
              <a:pPr/>
              <a:t>19.11.15</a:t>
            </a:fld>
            <a:endParaRPr kumimoji="0"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kumimoji="0" lang="ru-RU">
                <a:solidFill>
                  <a:schemeClr val="tx2"/>
                </a:solidFill>
              </a:rPr>
              <a:pPr/>
              <a:t>‹#›</a:t>
            </a:fld>
            <a:endParaRPr kumimoji="0" lang="ru-RU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 eaLnBrk="1" latinLnBrk="0" hangingPunct="1">
              <a:buNone/>
              <a:defRPr kumimoji="0" lang="ru-RU" sz="4200" b="0"/>
            </a:lvl1pPr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9A8198-4617-485E-9585-4840B69DBBA6}" type="datetime1">
              <a:rPr kumimoji="0" lang="cs-CZ"/>
              <a:pPr/>
              <a:t>19.11.15</a:t>
            </a:fld>
            <a:endParaRPr kumimoji="0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ru-RU" sz="1800"/>
            </a:lvl1pPr>
            <a:lvl2pPr eaLnBrk="1" latinLnBrk="0" hangingPunct="1">
              <a:buNone/>
              <a:defRPr kumimoji="0" lang="ru-RU" sz="1200"/>
            </a:lvl2pPr>
            <a:lvl3pPr eaLnBrk="1" latinLnBrk="0" hangingPunct="1">
              <a:buNone/>
              <a:defRPr kumimoji="0" lang="ru-RU" sz="1000"/>
            </a:lvl3pPr>
            <a:lvl4pPr eaLnBrk="1" latinLnBrk="0" hangingPunct="1">
              <a:buNone/>
              <a:defRPr kumimoji="0" lang="ru-RU" sz="900"/>
            </a:lvl4pPr>
            <a:lvl5pPr eaLnBrk="1" latinLnBrk="0" hangingPunct="1">
              <a:buNone/>
              <a:defRPr kumimoji="0" lang="ru-RU"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 eaLnBrk="1" latinLnBrk="0" hangingPunct="1">
              <a:buNone/>
              <a:defRPr kumimoji="0" lang="ru-RU" sz="3200"/>
            </a:lvl1pPr>
            <a:extLst/>
          </a:lstStyle>
          <a:p>
            <a:r>
              <a:rPr kumimoji="0" lang="ru-RU" smtClean="0"/>
              <a:t>Чтобы добавить рисунок, перетащите его на заполнитель или щелкните значок</a:t>
            </a:r>
            <a:endParaRPr kumimoji="0"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ru-RU" sz="1700"/>
            </a:lvl1pPr>
            <a:lvl2pPr eaLnBrk="1" latinLnBrk="0" hangingPunct="1">
              <a:buFontTx/>
              <a:buNone/>
              <a:defRPr kumimoji="0" lang="ru-RU" sz="1200"/>
            </a:lvl2pPr>
            <a:lvl3pPr eaLnBrk="1" latinLnBrk="0" hangingPunct="1">
              <a:buFontTx/>
              <a:buNone/>
              <a:defRPr kumimoji="0" lang="ru-RU" sz="1000"/>
            </a:lvl3pPr>
            <a:lvl4pPr eaLnBrk="1" latinLnBrk="0" hangingPunct="1">
              <a:buFontTx/>
              <a:buNone/>
              <a:defRPr kumimoji="0" lang="ru-RU" sz="900"/>
            </a:lvl4pPr>
            <a:lvl5pPr eaLnBrk="1" latinLnBrk="0" hangingPunct="1">
              <a:buFontTx/>
              <a:buNone/>
              <a:defRPr kumimoji="0" lang="ru-RU"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ru-RU" sz="2800" b="0"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/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>
            <a:extLst/>
          </a:lstStyle>
          <a:p>
            <a:fld id="{E4606EA6-EFEA-4C30-9264-4F9291A5780D}" type="datetime1">
              <a:rPr kumimoji="0" lang="cs-CZ"/>
              <a:pPr/>
              <a:t>19.11.15</a:t>
            </a:fld>
            <a:endParaRPr kumimoji="0"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 eaLnBrk="1" latinLnBrk="0" hangingPunct="1">
              <a:defRPr kumimoji="0" lang="ru-RU" sz="2800"/>
            </a:lvl1pPr>
            <a:extLst/>
          </a:lstStyle>
          <a:p>
            <a:pPr algn="ctr"/>
            <a:fld id="{8F82E0A0-C266-4798-8C8F-B9F91E9DA37E}" type="slidenum">
              <a:rPr kumimoji="0" lang="ru-RU" sz="2800" b="1">
                <a:solidFill>
                  <a:srgbClr val="FFFFFF"/>
                </a:solidFill>
              </a:rPr>
              <a:pPr algn="ctr"/>
              <a:t>‹#›</a:t>
            </a:fld>
            <a:endParaRPr kumimoji="0" lang="ru-RU" sz="280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>
            <a:extLst/>
          </a:lstStyle>
          <a:p>
            <a:endParaRPr kumimoji="0"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lang="ru-RU" sz="1400">
                <a:solidFill>
                  <a:schemeClr val="tx2"/>
                </a:solidFill>
              </a:defRPr>
            </a:lvl1pPr>
            <a:extLst/>
          </a:lstStyle>
          <a:p>
            <a:fld id="{E4606EA6-EFEA-4C30-9264-4F9291A5780D}" type="datetime1">
              <a:rPr kumimoji="0" lang="cs-CZ"/>
              <a:pPr/>
              <a:t>19.11.15</a:t>
            </a:fld>
            <a:endParaRPr kumimoji="0" lang="ru-RU" sz="140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lang="ru-RU" sz="14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ru-RU" sz="140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lang="ru-RU" sz="1400" b="1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kumimoji="0" lang="ru-RU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ru-RU" sz="1400" b="1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kumimoji="0" lang="ru-RU" sz="42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lang="ru-RU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lang="ru-RU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lang="ru-RU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Cosmopolitanism and global citizenship by </a:t>
            </a:r>
            <a:r>
              <a:rPr lang="en-US" sz="3600" dirty="0" err="1" smtClean="0"/>
              <a:t>bhikhu</a:t>
            </a:r>
            <a:r>
              <a:rPr lang="en-US" sz="3600" dirty="0" smtClean="0"/>
              <a:t> Parekh (2003)</a:t>
            </a:r>
            <a:endParaRPr lang="ru-RU" sz="3600"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>
            <a:off x="5029200" y="4537528"/>
            <a:ext cx="3848100" cy="514350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en-US" dirty="0" smtClean="0"/>
              <a:t>Reina Artur </a:t>
            </a:r>
            <a:r>
              <a:rPr lang="en-US" dirty="0" err="1" smtClean="0"/>
              <a:t>kizi</a:t>
            </a:r>
            <a:r>
              <a:rPr lang="en-US" dirty="0" smtClean="0"/>
              <a:t>, AUCA</a:t>
            </a:r>
            <a:endParaRPr lang="ru-RU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Bhikhu</a:t>
            </a:r>
            <a:r>
              <a:rPr lang="en-US" dirty="0" smtClean="0"/>
              <a:t> </a:t>
            </a:r>
            <a:r>
              <a:rPr lang="en-US" dirty="0" err="1" smtClean="0"/>
              <a:t>Chotala</a:t>
            </a:r>
            <a:r>
              <a:rPr lang="en-US" dirty="0" smtClean="0"/>
              <a:t> Parekh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Political theorist from India</a:t>
            </a:r>
          </a:p>
          <a:p>
            <a:pPr marL="0" indent="0">
              <a:buNone/>
            </a:pPr>
            <a:r>
              <a:rPr lang="en-US" dirty="0" smtClean="0"/>
              <a:t>Honorary Doctorate of Philosophy </a:t>
            </a:r>
          </a:p>
          <a:p>
            <a:pPr marL="0" indent="0">
              <a:buNone/>
            </a:pPr>
            <a:r>
              <a:rPr lang="en-US" dirty="0" smtClean="0"/>
              <a:t>(Nottingham Trent University)</a:t>
            </a:r>
          </a:p>
          <a:p>
            <a:pPr marL="0" indent="0">
              <a:buNone/>
            </a:pPr>
            <a:r>
              <a:rPr lang="en-US" dirty="0" smtClean="0"/>
              <a:t>Interest: Racial equality and </a:t>
            </a:r>
          </a:p>
          <a:p>
            <a:pPr marL="0" indent="0">
              <a:buNone/>
            </a:pPr>
            <a:r>
              <a:rPr lang="en-US" dirty="0" smtClean="0"/>
              <a:t>multiculturalism (Commission of Racial Equality)</a:t>
            </a:r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4" name="Изображение 3" descr="375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209550"/>
            <a:ext cx="2234373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687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Central Questions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09600" y="2114550"/>
            <a:ext cx="8153400" cy="2514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smtClean="0">
                <a:solidFill>
                  <a:srgbClr val="A3171E"/>
                </a:solidFill>
              </a:rPr>
              <a:t>WHY</a:t>
            </a:r>
            <a:r>
              <a:rPr lang="en-US" sz="3200" dirty="0" smtClean="0"/>
              <a:t> and </a:t>
            </a:r>
            <a:r>
              <a:rPr lang="en-US" sz="3200" b="1" dirty="0" smtClean="0">
                <a:solidFill>
                  <a:srgbClr val="A3171E"/>
                </a:solidFill>
              </a:rPr>
              <a:t>WHAT </a:t>
            </a:r>
            <a:r>
              <a:rPr lang="en-US" sz="3200" dirty="0" smtClean="0"/>
              <a:t>obligations we have to people outside our political community and </a:t>
            </a:r>
            <a:r>
              <a:rPr lang="en-US" sz="3200" b="1" dirty="0" smtClean="0">
                <a:solidFill>
                  <a:srgbClr val="A3171E"/>
                </a:solidFill>
              </a:rPr>
              <a:t>HOW</a:t>
            </a:r>
            <a:r>
              <a:rPr lang="en-US" sz="3200" dirty="0" smtClean="0"/>
              <a:t> best to discharge them?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1889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Main Ideas</a:t>
            </a:r>
            <a:endParaRPr lang="ru-RU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2285999"/>
          </a:xfrm>
        </p:spPr>
        <p:txBody>
          <a:bodyPr>
            <a:normAutofit/>
          </a:bodyPr>
          <a:lstStyle>
            <a:extLst/>
          </a:lstStyle>
          <a:p>
            <a:pPr marL="0" indent="0">
              <a:buNone/>
            </a:pPr>
            <a:r>
              <a:rPr lang="en-US" sz="2200" dirty="0" smtClean="0"/>
              <a:t>“</a:t>
            </a:r>
            <a:r>
              <a:rPr lang="en-US" sz="2200" i="1" dirty="0" smtClean="0"/>
              <a:t>We HAVE obligations to our fellow citizens as well as to those outside our community</a:t>
            </a:r>
            <a:r>
              <a:rPr lang="en-US" sz="2200" dirty="0" smtClean="0"/>
              <a:t>” (p.3)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3"/>
          <p:cNvSpPr>
            <a:spLocks noGrp="1"/>
          </p:cNvSpPr>
          <p:nvPr>
            <p:ph sz="quarter" idx="14"/>
          </p:nvPr>
        </p:nvSpPr>
        <p:spPr>
          <a:xfrm>
            <a:off x="4572000" y="1428750"/>
            <a:ext cx="3429000" cy="3429000"/>
          </a:xfrm>
        </p:spPr>
        <p:txBody>
          <a:bodyPr>
            <a:normAutofit/>
          </a:bodyPr>
          <a:lstStyle>
            <a:extLst/>
          </a:lstStyle>
          <a:p>
            <a:pPr marL="0" indent="0">
              <a:buNone/>
            </a:pPr>
            <a:r>
              <a:rPr lang="en-US" sz="2200" b="1" dirty="0" smtClean="0"/>
              <a:t>Global citizenship</a:t>
            </a:r>
          </a:p>
          <a:p>
            <a:pPr marL="0" indent="0">
              <a:buNone/>
            </a:pPr>
            <a:endParaRPr lang="en-US" sz="2200" dirty="0" smtClean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endParaRPr lang="en-US" sz="2200" dirty="0" smtClean="0"/>
          </a:p>
          <a:p>
            <a:pPr marL="0" indent="0">
              <a:buNone/>
            </a:pPr>
            <a:endParaRPr lang="en-US" sz="2200" dirty="0" smtClean="0"/>
          </a:p>
          <a:p>
            <a:pPr marL="0" indent="0" algn="ctr">
              <a:buNone/>
            </a:pPr>
            <a:r>
              <a:rPr lang="en-US" sz="2800" b="1" dirty="0">
                <a:solidFill>
                  <a:srgbClr val="FF0000"/>
                </a:solidFill>
              </a:rPr>
              <a:t>Globally oriented national citizenship </a:t>
            </a:r>
            <a:endParaRPr lang="ru-RU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200" dirty="0" smtClean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endParaRPr lang="en-US" sz="2200" dirty="0" smtClean="0"/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6" name="Изображение 5" descr="скачанные файлы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1428750"/>
            <a:ext cx="1447800" cy="2063885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 flipH="1">
            <a:off x="5105400" y="1200150"/>
            <a:ext cx="1371600" cy="12192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876800" y="1200150"/>
            <a:ext cx="1752600" cy="11430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4" name="Изображение 13" descr="Helping others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856276"/>
            <a:ext cx="2819400" cy="2287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lang="en-US" sz="3600" b="1" dirty="0" smtClean="0">
                <a:solidFill>
                  <a:srgbClr val="FF0000"/>
                </a:solidFill>
              </a:rPr>
              <a:t>Human beings are WORTHY to respect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152400" y="1428750"/>
            <a:ext cx="5791200" cy="3714750"/>
          </a:xfrm>
        </p:spPr>
        <p:txBody>
          <a:bodyPr anchor="ctr">
            <a:normAutofit fontScale="62500" lnSpcReduction="20000"/>
          </a:bodyPr>
          <a:lstStyle>
            <a:extLst/>
          </a:lstStyle>
          <a:p>
            <a:pPr marL="0" lvl="1" indent="0">
              <a:buNone/>
            </a:pPr>
            <a:r>
              <a:rPr lang="ru-RU" sz="3800" dirty="0" smtClean="0"/>
              <a:t>…</a:t>
            </a:r>
            <a:r>
              <a:rPr lang="en-US" sz="3800" dirty="0" smtClean="0"/>
              <a:t>. or have intrinsic worth, because of capacity of doing worthy things, and the worth is intrinsic based on capacities and achievements. </a:t>
            </a:r>
            <a:endParaRPr lang="en-US" sz="3100" dirty="0" smtClean="0"/>
          </a:p>
          <a:p>
            <a:pPr marL="0" lvl="1" indent="0">
              <a:buNone/>
            </a:pPr>
            <a:r>
              <a:rPr lang="en-US" sz="3200" dirty="0" smtClean="0"/>
              <a:t>	</a:t>
            </a:r>
            <a:r>
              <a:rPr lang="en-US" sz="3200" i="1" dirty="0" smtClean="0">
                <a:solidFill>
                  <a:srgbClr val="FF0000"/>
                </a:solidFill>
              </a:rPr>
              <a:t>1. </a:t>
            </a:r>
            <a:r>
              <a:rPr lang="en-US" sz="3200" i="1" dirty="0" smtClean="0"/>
              <a:t>Different capacities, but EQUAL worth of ALL 	Human beings</a:t>
            </a:r>
          </a:p>
          <a:p>
            <a:pPr marL="0" lvl="1" indent="0">
              <a:buNone/>
            </a:pPr>
            <a:r>
              <a:rPr lang="en-US" sz="3200" i="1" dirty="0" smtClean="0"/>
              <a:t>	</a:t>
            </a:r>
            <a:r>
              <a:rPr lang="en-US" sz="3200" i="1" dirty="0" smtClean="0">
                <a:solidFill>
                  <a:srgbClr val="FF0000"/>
                </a:solidFill>
              </a:rPr>
              <a:t>2. </a:t>
            </a:r>
            <a:r>
              <a:rPr lang="en-US" sz="3200" i="1" dirty="0" smtClean="0"/>
              <a:t>Sharing  common needs, vulnerabilities, etc.  </a:t>
            </a:r>
          </a:p>
          <a:p>
            <a:pPr marL="0" lvl="1" indent="0">
              <a:buNone/>
            </a:pPr>
            <a:endParaRPr lang="en-US" sz="3100" dirty="0" smtClean="0"/>
          </a:p>
          <a:p>
            <a:pPr marL="0" lvl="1" indent="0">
              <a:buNone/>
            </a:pPr>
            <a:endParaRPr lang="en-US" sz="3100" dirty="0"/>
          </a:p>
          <a:p>
            <a:pPr marL="0" lvl="1" indent="0" algn="ctr">
              <a:buNone/>
            </a:pPr>
            <a:r>
              <a:rPr lang="en-US" sz="3200" b="1" dirty="0" smtClean="0"/>
              <a:t>Enables to realize their potential and help create a rich and vibrant communal life from which all benefit</a:t>
            </a:r>
          </a:p>
          <a:p>
            <a:pPr marL="0" lvl="1" indent="0">
              <a:buNone/>
            </a:pPr>
            <a:endParaRPr lang="ru-RU" dirty="0"/>
          </a:p>
        </p:txBody>
      </p:sp>
      <p:pic>
        <p:nvPicPr>
          <p:cNvPr id="9" name="Содержимое 8" descr="e02c38ba7ff24c8ef9505adc86f24bdd_1_c_595x0.jpg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45" b="7945"/>
          <a:stretch>
            <a:fillRect/>
          </a:stretch>
        </p:blipFill>
        <p:spPr>
          <a:xfrm>
            <a:off x="6019800" y="1276350"/>
            <a:ext cx="3088104" cy="3276600"/>
          </a:xfrm>
        </p:spPr>
      </p:pic>
      <p:sp>
        <p:nvSpPr>
          <p:cNvPr id="10" name="Стрелка вниз 9"/>
          <p:cNvSpPr/>
          <p:nvPr/>
        </p:nvSpPr>
        <p:spPr>
          <a:xfrm>
            <a:off x="2667000" y="3638550"/>
            <a:ext cx="990600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en-US" dirty="0" smtClean="0"/>
              <a:t>2 Fundamental duties of moral beings</a:t>
            </a:r>
            <a:endParaRPr lang="ru-RU" dirty="0"/>
          </a:p>
        </p:txBody>
      </p:sp>
      <p:sp>
        <p:nvSpPr>
          <p:cNvPr id="8" name="Rectangle 7"/>
          <p:cNvSpPr/>
          <p:nvPr/>
        </p:nvSpPr>
        <p:spPr>
          <a:xfrm>
            <a:off x="5029200" y="1809750"/>
            <a:ext cx="3657600" cy="234910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82880" tIns="182880" rIns="182880" bIns="91440" rtlCol="0" anchor="ctr">
            <a:spAutoFit/>
          </a:bodyPr>
          <a:lstStyle>
            <a:extLst/>
          </a:lstStyle>
          <a:p>
            <a:pPr>
              <a:lnSpc>
                <a:spcPct val="85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But! </a:t>
            </a:r>
          </a:p>
          <a:p>
            <a:pPr>
              <a:lnSpc>
                <a:spcPct val="85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We have no duty to sacrifice our lives or vital interest for the sake of others, though we may do so if we feel so inclined, but we DO have a duty to make sacrifices of what is not vital for our well-being</a:t>
            </a:r>
            <a:endParaRPr lang="ru-RU" dirty="0">
              <a:solidFill>
                <a:schemeClr val="bg1"/>
              </a:solidFill>
            </a:endParaRPr>
          </a:p>
          <a:p>
            <a:pPr>
              <a:lnSpc>
                <a:spcPct val="85000"/>
              </a:lnSpc>
            </a:pP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4419600" cy="3962400"/>
          </a:xfrm>
        </p:spPr>
        <p:txBody>
          <a:bodyPr>
            <a:normAutofit fontScale="92500" lnSpcReduction="20000"/>
          </a:bodyPr>
          <a:lstStyle>
            <a:extLst/>
          </a:lstStyle>
          <a:p>
            <a:pPr marL="274320" lvl="1"/>
            <a:r>
              <a:rPr lang="en-US" sz="3100" dirty="0" smtClean="0"/>
              <a:t>A duty </a:t>
            </a:r>
            <a:r>
              <a:rPr lang="en-US" sz="3100" i="1" dirty="0" smtClean="0"/>
              <a:t>not to inflict evils on others and damage their ability to pursue their well-being</a:t>
            </a:r>
            <a:endParaRPr lang="ru-RU" sz="3100" i="1" dirty="0"/>
          </a:p>
          <a:p>
            <a:pPr marL="274320" lvl="1"/>
            <a:r>
              <a:rPr lang="en-US" sz="3100" dirty="0" smtClean="0"/>
              <a:t>A duty </a:t>
            </a:r>
            <a:r>
              <a:rPr lang="en-US" sz="3100" i="1" dirty="0" smtClean="0"/>
              <a:t>to alleviate their suffering and render them such help as they need and which we can provide within the limits of our abilities and resources. </a:t>
            </a:r>
          </a:p>
          <a:p>
            <a:pPr marL="0" lvl="1" indent="0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Special and General duties</a:t>
            </a:r>
            <a:endParaRPr lang="ru-RU" dirty="0"/>
          </a:p>
        </p:txBody>
      </p:sp>
      <p:pic>
        <p:nvPicPr>
          <p:cNvPr id="5" name="Содержимое 4" descr="images (1).jpeg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4" r="11434"/>
          <a:stretch>
            <a:fillRect/>
          </a:stretch>
        </p:blipFill>
        <p:spPr>
          <a:xfrm>
            <a:off x="609600" y="1352551"/>
            <a:ext cx="3886200" cy="3268624"/>
          </a:xfrm>
        </p:spPr>
      </p:pic>
      <p:pic>
        <p:nvPicPr>
          <p:cNvPr id="6" name="Содержимое 5" descr="images (2).jpeg"/>
          <p:cNvPicPr>
            <a:picLocks noGrp="1" noChangeAspect="1"/>
          </p:cNvPicPr>
          <p:nvPr>
            <p:ph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118" t="-1471" r="1" b="413"/>
          <a:stretch/>
        </p:blipFill>
        <p:spPr>
          <a:xfrm>
            <a:off x="4830904" y="1519164"/>
            <a:ext cx="4313096" cy="3262385"/>
          </a:xfrm>
        </p:spPr>
      </p:pic>
    </p:spTree>
    <p:extLst>
      <p:ext uri="{BB962C8B-B14F-4D97-AF65-F5344CB8AC3E}">
        <p14:creationId xmlns:p14="http://schemas.microsoft.com/office/powerpoint/2010/main" val="343454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Historical and contemporary factors to Human beings </a:t>
            </a:r>
            <a:r>
              <a:rPr lang="en-US" dirty="0"/>
              <a:t>d</a:t>
            </a:r>
            <a:r>
              <a:rPr lang="en-US" dirty="0" smtClean="0"/>
              <a:t>uties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2285999"/>
          </a:xfrm>
        </p:spPr>
        <p:txBody>
          <a:bodyPr/>
          <a:lstStyle/>
          <a:p>
            <a:r>
              <a:rPr lang="en-US" dirty="0" smtClean="0"/>
              <a:t>Colonialism (West is responsible for for current life of post-colonial countries)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2209801"/>
          </a:xfrm>
        </p:spPr>
        <p:txBody>
          <a:bodyPr/>
          <a:lstStyle/>
          <a:p>
            <a:r>
              <a:rPr lang="en-US" dirty="0" smtClean="0"/>
              <a:t>Technological advancement, environmental damage, etc. 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3733800" y="3562350"/>
            <a:ext cx="1905000" cy="838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Media, Internet, etc.</a:t>
            </a:r>
            <a:endParaRPr lang="ru-RU" dirty="0"/>
          </a:p>
        </p:txBody>
      </p:sp>
      <p:sp>
        <p:nvSpPr>
          <p:cNvPr id="7" name="Содержимое 3"/>
          <p:cNvSpPr txBox="1">
            <a:spLocks/>
          </p:cNvSpPr>
          <p:nvPr/>
        </p:nvSpPr>
        <p:spPr>
          <a:xfrm>
            <a:off x="990600" y="4400550"/>
            <a:ext cx="7086600" cy="60960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lang="ru-RU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lang="ru-RU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lang="ru-RU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kumimoji="0" lang="ru-RU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lang="ru-RU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lang="ru-RU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lang="ru-RU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en-US" b="1" dirty="0" smtClean="0">
                <a:solidFill>
                  <a:srgbClr val="FF0000"/>
                </a:solidFill>
              </a:rPr>
              <a:t>Global </a:t>
            </a:r>
            <a:r>
              <a:rPr lang="en-US" b="1" dirty="0" err="1" smtClean="0">
                <a:solidFill>
                  <a:srgbClr val="FF0000"/>
                </a:solidFill>
              </a:rPr>
              <a:t>Interdenpendence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1858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Ethics of Interdependence </a:t>
            </a:r>
            <a:endParaRPr lang="ru-RU" dirty="0"/>
          </a:p>
        </p:txBody>
      </p:sp>
      <p:sp>
        <p:nvSpPr>
          <p:cNvPr id="4" name="Rectangle 3"/>
          <p:cNvSpPr>
            <a:spLocks noGrp="1"/>
          </p:cNvSpPr>
          <p:nvPr>
            <p:ph sz="quarter" idx="14"/>
          </p:nvPr>
        </p:nvSpPr>
        <p:spPr>
          <a:xfrm>
            <a:off x="3810000" y="1428750"/>
            <a:ext cx="5105400" cy="3505200"/>
          </a:xfrm>
        </p:spPr>
        <p:txBody>
          <a:bodyPr>
            <a:noAutofit/>
          </a:bodyPr>
          <a:lstStyle>
            <a:extLst/>
          </a:lstStyle>
          <a:p>
            <a:pPr marL="285750" lvl="1" indent="-285750" algn="ctr"/>
            <a:r>
              <a:rPr lang="en-US" sz="2800" dirty="0" smtClean="0"/>
              <a:t>HUMAN KIND</a:t>
            </a:r>
          </a:p>
          <a:p>
            <a:pPr marL="274320" lvl="1"/>
            <a:endParaRPr lang="en-US" sz="2800" dirty="0" smtClean="0"/>
          </a:p>
          <a:p>
            <a:pPr marL="274320" lvl="1"/>
            <a:endParaRPr lang="en-US" sz="2800" dirty="0" smtClean="0"/>
          </a:p>
          <a:p>
            <a:pPr marL="274320" lvl="1" algn="ctr"/>
            <a:r>
              <a:rPr lang="en-US" sz="2800" dirty="0" smtClean="0"/>
              <a:t>GLOBAL MORAL COMMUNITY</a:t>
            </a:r>
          </a:p>
          <a:p>
            <a:pPr marL="274320" lvl="1"/>
            <a:endParaRPr lang="en-US" sz="2800" dirty="0" smtClean="0"/>
          </a:p>
          <a:p>
            <a:pPr marL="274320" lvl="1"/>
            <a:endParaRPr lang="en-US" sz="2800" dirty="0" smtClean="0"/>
          </a:p>
          <a:p>
            <a:pPr marL="274320" lvl="1" algn="ctr"/>
            <a:r>
              <a:rPr lang="en-US" sz="2800" dirty="0" smtClean="0"/>
              <a:t>POLITICAL COMMUNITY</a:t>
            </a:r>
          </a:p>
          <a:p>
            <a:pPr marL="274320" lvl="1"/>
            <a:endParaRPr lang="en-US" sz="2800" dirty="0"/>
          </a:p>
          <a:p>
            <a:pPr marL="0" lvl="1" indent="0">
              <a:buNone/>
            </a:pPr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5943600" y="2190750"/>
            <a:ext cx="1295400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5943600" y="3714750"/>
            <a:ext cx="1295400" cy="4572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914401" y="2114550"/>
            <a:ext cx="2514600" cy="92333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“WE”</a:t>
            </a:r>
            <a:endParaRPr lang="en-U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Globally oriented citizenship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6019800" cy="358139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Global or “cosmopolitan citizen”</a:t>
            </a:r>
          </a:p>
          <a:p>
            <a:pPr marL="0" indent="0" algn="ctr">
              <a:buNone/>
            </a:pPr>
            <a:r>
              <a:rPr lang="ru-RU" dirty="0" err="1" smtClean="0"/>
              <a:t>V</a:t>
            </a:r>
            <a:r>
              <a:rPr lang="en-US" dirty="0" smtClean="0"/>
              <a:t>s. </a:t>
            </a:r>
            <a:endParaRPr lang="en-US" dirty="0"/>
          </a:p>
          <a:p>
            <a:pPr marL="0" indent="0" algn="ctr">
              <a:buNone/>
            </a:pPr>
            <a:r>
              <a:rPr lang="en-US" b="1" u="sng" dirty="0" smtClean="0">
                <a:solidFill>
                  <a:srgbClr val="A3171E"/>
                </a:solidFill>
              </a:rPr>
              <a:t>Globally oriented citizenship</a:t>
            </a:r>
          </a:p>
          <a:p>
            <a:endParaRPr lang="en-US" dirty="0"/>
          </a:p>
          <a:p>
            <a:pPr algn="ctr"/>
            <a:r>
              <a:rPr lang="en-US" dirty="0" smtClean="0"/>
              <a:t>Nationalism</a:t>
            </a:r>
          </a:p>
          <a:p>
            <a:pPr algn="ctr"/>
            <a:endParaRPr lang="en-US" dirty="0" smtClean="0"/>
          </a:p>
          <a:p>
            <a:pPr algn="ctr"/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u="sng" dirty="0">
                <a:solidFill>
                  <a:schemeClr val="accent2">
                    <a:lumMod val="75000"/>
                  </a:schemeClr>
                </a:solidFill>
              </a:rPr>
              <a:t>Internationalism</a:t>
            </a:r>
            <a:endParaRPr lang="ru-RU" sz="35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Cosmopolitanism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4"/>
          </p:nvPr>
        </p:nvSpPr>
        <p:spPr>
          <a:xfrm>
            <a:off x="6477001" y="1352549"/>
            <a:ext cx="2438400" cy="326862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u="sng" dirty="0" smtClean="0">
                <a:solidFill>
                  <a:srgbClr val="A3171E"/>
                </a:solidFill>
                <a:latin typeface="Devanagari Sangam MN"/>
                <a:cs typeface="Devanagari Sangam MN"/>
              </a:rPr>
              <a:t>Active empathy for human suffering </a:t>
            </a:r>
            <a:r>
              <a:rPr lang="en-US" dirty="0" smtClean="0">
                <a:solidFill>
                  <a:srgbClr val="A3171E"/>
                </a:solidFill>
                <a:latin typeface="Devanagari Sangam MN"/>
                <a:cs typeface="Devanagari Sangam MN"/>
              </a:rPr>
              <a:t>(shared humanity and self-interest)</a:t>
            </a:r>
            <a:endParaRPr lang="ru-RU" dirty="0">
              <a:solidFill>
                <a:srgbClr val="A3171E"/>
              </a:solidFill>
              <a:latin typeface="Devanagari Sangam MN"/>
              <a:cs typeface="Devanagari Sangam MN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3200400" y="3105150"/>
            <a:ext cx="990600" cy="3810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>
            <a:off x="3276600" y="3867150"/>
            <a:ext cx="9906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762000" y="2647950"/>
            <a:ext cx="58674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605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to discharge </a:t>
            </a:r>
            <a:br>
              <a:rPr lang="en-US" dirty="0" smtClean="0"/>
            </a:br>
            <a:r>
              <a:rPr lang="en-US" dirty="0" smtClean="0"/>
              <a:t>Globally Oriented Citizenship?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28600" y="2114549"/>
            <a:ext cx="8686800" cy="2506625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Constant analysis of the policies of one’s country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An active interest in the affairs of other countries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An active commitment to create a just world order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5870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 cap="flat" cmpd="sng" algn="ctr">
            <a:solidFill>
              <a:schemeClr val="accent4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>
            <a:extLst/>
          </a:lstStyle>
          <a:p>
            <a:endParaRPr lang="ru-RU"/>
          </a:p>
        </p:txBody>
      </p:sp>
      <p:sp>
        <p:nvSpPr>
          <p:cNvPr id="3" name="Shape 2"/>
          <p:cNvSpPr txBox="1">
            <a:spLocks noChangeArrowheads="1"/>
          </p:cNvSpPr>
          <p:nvPr/>
        </p:nvSpPr>
        <p:spPr>
          <a:xfrm>
            <a:off x="685800" y="285750"/>
            <a:ext cx="7772400" cy="838200"/>
          </a:xfrm>
          <a:prstGeom prst="rect">
            <a:avLst/>
          </a:prstGeom>
        </p:spPr>
        <p:txBody>
          <a:bodyPr>
            <a:normAutofit fontScale="98000"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r>
              <a:rPr kumimoji="0" lang="en-US" sz="2041" b="0" i="0" u="none" strike="noStrike" kern="1200" cap="none" spc="0" normalizeH="0" baseline="0" dirty="0" smtClean="0">
                <a:ln>
                  <a:noFill/>
                </a:ln>
                <a:solidFill>
                  <a:srgbClr val="DDDDDD">
                    <a:alpha val="100000"/>
                  </a:srgb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Globally oriented citizenship call for a delicate balance between several complementary virtues </a:t>
            </a:r>
            <a:endParaRPr kumimoji="0" lang="ru-RU" sz="4898" b="0" i="0" u="none" strike="noStrike" kern="1200" cap="none" spc="0" normalizeH="0" baseline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1143000" y="0"/>
            <a:ext cx="0" cy="5143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ru-RU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001000" y="0"/>
            <a:ext cx="0" cy="5143500"/>
          </a:xfrm>
          <a:prstGeom prst="line">
            <a:avLst/>
          </a:pr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ru-RU"/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0" y="4780298"/>
            <a:ext cx="9144000" cy="0"/>
          </a:xfrm>
          <a:prstGeom prst="line">
            <a:avLst/>
          </a:prstGeom>
          <a:noFill/>
          <a:ln w="28575" cap="flat" cmpd="sng" algn="ctr">
            <a:solidFill>
              <a:schemeClr val="accent4">
                <a:shade val="75000"/>
              </a:schemeClr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ru-RU"/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3276600" y="1352550"/>
            <a:ext cx="3276600" cy="2971800"/>
          </a:xfrm>
          <a:prstGeom prst="ellips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ctr" compatLnSpc="1">
            <a:noAutofit/>
          </a:bodyPr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DDDDDD">
                    <a:alpha val="100000"/>
                  </a:srgbClr>
                </a:solidFill>
              </a:rPr>
              <a:t>How to cultivate and institutionalize virtues?</a:t>
            </a:r>
            <a:endParaRPr lang="ru-RU" sz="2400" dirty="0">
              <a:solidFill>
                <a:srgbClr val="DDDDDD">
                  <a:alpha val="100000"/>
                </a:srgbClr>
              </a:solidFill>
            </a:endParaRP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381000" y="4780299"/>
            <a:ext cx="533400" cy="24424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anchor="t" compatLnSpc="1">
            <a:spAutoFit/>
          </a:bodyPr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>
                <a:solidFill>
                  <a:schemeClr val="accent1"/>
                </a:solidFill>
                <a:latin typeface="Arial"/>
              </a:rPr>
              <a:t>16x9</a:t>
            </a:r>
            <a:endParaRPr lang="ru-RU" sz="1000">
              <a:solidFill>
                <a:schemeClr val="accent1"/>
              </a:solidFill>
              <a:latin typeface="Arial"/>
            </a:endParaRPr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1143000" y="4399651"/>
            <a:ext cx="6858000" cy="0"/>
          </a:xfrm>
          <a:prstGeom prst="line">
            <a:avLst/>
          </a:prstGeom>
          <a:noFill/>
          <a:ln w="28575" cap="flat" cmpd="sng" algn="ctr">
            <a:solidFill>
              <a:schemeClr val="accent4">
                <a:shade val="75000"/>
              </a:schemeClr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ru-RU"/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1371600" y="4399651"/>
            <a:ext cx="533400" cy="24424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anchor="t" compatLnSpc="1">
            <a:spAutoFit/>
          </a:bodyPr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>
                <a:solidFill>
                  <a:schemeClr val="accent1"/>
                </a:solidFill>
                <a:latin typeface="Arial"/>
              </a:rPr>
              <a:t>4x3</a:t>
            </a:r>
            <a:endParaRPr lang="ru-RU" sz="1000">
              <a:solidFill>
                <a:schemeClr val="accent1"/>
              </a:solidFill>
              <a:latin typeface="Arial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ирокоэкранная презентация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Широкоэкранная презентация.potx</Template>
  <TotalTime>0</TotalTime>
  <Words>394</Words>
  <Application>Microsoft Macintosh PowerPoint</Application>
  <PresentationFormat>Экран (16:9)</PresentationFormat>
  <Paragraphs>76</Paragraphs>
  <Slides>12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Широкоэкранная презентация</vt:lpstr>
      <vt:lpstr>Cosmopolitanism and global citizenship by bhikhu Parekh (2003)</vt:lpstr>
      <vt:lpstr>Bhikhu Chotala Parekh</vt:lpstr>
      <vt:lpstr>Central Questions</vt:lpstr>
      <vt:lpstr>Main Ideas</vt:lpstr>
      <vt:lpstr>Human beings are WORTHY to respect</vt:lpstr>
      <vt:lpstr>2 Fundamental duties of moral beings</vt:lpstr>
      <vt:lpstr>Special and General duties</vt:lpstr>
      <vt:lpstr>Historical and contemporary factors to Human beings duties</vt:lpstr>
      <vt:lpstr>Ethics of Interdependence </vt:lpstr>
      <vt:lpstr>Globally oriented citizenship</vt:lpstr>
      <vt:lpstr>How to discharge  Globally Oriented Citizenship?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revision>1</cp:revision>
  <dcterms:modified xsi:type="dcterms:W3CDTF">2015-11-19T13:23:45Z</dcterms:modified>
  <cp:category/>
</cp:coreProperties>
</file>