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8" r:id="rId3"/>
    <p:sldId id="266" r:id="rId4"/>
    <p:sldId id="288" r:id="rId5"/>
    <p:sldId id="289" r:id="rId6"/>
    <p:sldId id="290" r:id="rId7"/>
    <p:sldId id="293" r:id="rId8"/>
    <p:sldId id="291" r:id="rId9"/>
    <p:sldId id="292" r:id="rId10"/>
    <p:sldId id="270" r:id="rId11"/>
    <p:sldId id="273" r:id="rId12"/>
    <p:sldId id="274" r:id="rId13"/>
    <p:sldId id="275" r:id="rId14"/>
    <p:sldId id="263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56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96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946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517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950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069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342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057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253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29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677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424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4CAE7-E7A4-E54C-B97C-9B29A625D736}" type="datetimeFigureOut">
              <a:rPr lang="en-US" smtClean="0"/>
              <a:t>11/29/15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BB7F6-9F0F-5740-954F-2C0040D5A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863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2405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Linkages, Simulations and Debate in the Teaching of Global Citizenship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Bard College Berlin</a:t>
            </a:r>
          </a:p>
          <a:p>
            <a:r>
              <a:rPr lang="en-US" dirty="0" smtClean="0"/>
              <a:t>November 20, 2015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799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Linkage Opportunities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686800" cy="5015258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Guest Lectures (video or in person)</a:t>
            </a:r>
          </a:p>
          <a:p>
            <a:r>
              <a:rPr lang="en-US" b="1" dirty="0" smtClean="0"/>
              <a:t>Joint ‘Virtual’ Classes’ (presupposes curricular overlap, w Moodle posts or other)</a:t>
            </a:r>
          </a:p>
          <a:p>
            <a:r>
              <a:rPr lang="en-US" b="1" dirty="0" smtClean="0"/>
              <a:t>Common assignments (readings, films, writing assignments)</a:t>
            </a:r>
          </a:p>
          <a:p>
            <a:r>
              <a:rPr lang="en-US" b="1" dirty="0" smtClean="0"/>
              <a:t>Essay Contest (Student Conference/Publication)</a:t>
            </a:r>
          </a:p>
          <a:p>
            <a:r>
              <a:rPr lang="en-US" b="1" dirty="0" smtClean="0"/>
              <a:t>Radio Broadcasts (Human Rights Radio)</a:t>
            </a:r>
          </a:p>
          <a:p>
            <a:r>
              <a:rPr lang="en-US" b="1" dirty="0" smtClean="0"/>
              <a:t>Joint Publications and Research</a:t>
            </a:r>
          </a:p>
          <a:p>
            <a:r>
              <a:rPr lang="en-US" b="1" dirty="0" smtClean="0"/>
              <a:t>Debates/Simulations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275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Essay Topics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4000" b="1" dirty="0" smtClean="0"/>
              <a:t>What common essay topics can have resonance across campuses (some can mirror debate)???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837178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a Simulation?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Learning through role playing: Stating what you think others think, not what you think</a:t>
            </a:r>
          </a:p>
          <a:p>
            <a:r>
              <a:rPr lang="en-US" dirty="0" smtClean="0"/>
              <a:t>In class (one or more sessions) or out of class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832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Simulations?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Learn Different Perspectives (even those oppose);</a:t>
            </a:r>
          </a:p>
          <a:p>
            <a:r>
              <a:rPr lang="en-US" dirty="0" smtClean="0"/>
              <a:t>Develop Research Skills;</a:t>
            </a:r>
          </a:p>
          <a:p>
            <a:r>
              <a:rPr lang="en-US" dirty="0" smtClean="0"/>
              <a:t>Develop Verbal Skills;</a:t>
            </a:r>
          </a:p>
          <a:p>
            <a:r>
              <a:rPr lang="en-US" dirty="0" smtClean="0"/>
              <a:t>Develop Writing Skills;</a:t>
            </a:r>
          </a:p>
          <a:p>
            <a:r>
              <a:rPr lang="en-US" dirty="0" smtClean="0"/>
              <a:t>Develop Interpersonal Skills ;</a:t>
            </a:r>
          </a:p>
          <a:p>
            <a:r>
              <a:rPr lang="en-US" dirty="0" smtClean="0"/>
              <a:t>Learn about Countries and Regions and Diplomacy through experience.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971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do you need for </a:t>
            </a:r>
            <a:r>
              <a:rPr lang="en-US" b="1" dirty="0" smtClean="0"/>
              <a:t>a simulation</a:t>
            </a:r>
            <a:r>
              <a:rPr lang="en-US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29216"/>
            <a:ext cx="8494753" cy="5388063"/>
          </a:xfrm>
        </p:spPr>
        <p:txBody>
          <a:bodyPr>
            <a:normAutofit fontScale="92500" lnSpcReduction="20000"/>
          </a:bodyPr>
          <a:lstStyle/>
          <a:p>
            <a:r>
              <a:rPr lang="en-US" sz="3500" b="1" dirty="0" smtClean="0"/>
              <a:t>Topic</a:t>
            </a:r>
            <a:r>
              <a:rPr lang="en-US" sz="3500" dirty="0" smtClean="0"/>
              <a:t> of discussion or debate (Refugees, Climate, Global education) </a:t>
            </a:r>
          </a:p>
          <a:p>
            <a:r>
              <a:rPr lang="en-US" sz="3500" b="1" dirty="0" smtClean="0"/>
              <a:t>Venue: </a:t>
            </a:r>
            <a:r>
              <a:rPr lang="en-US" sz="3500" dirty="0" smtClean="0"/>
              <a:t>United Nations (Security Council, Human Rights Council, UNESCO); Council of Europe; Summits (COP21- climate or made up)</a:t>
            </a:r>
          </a:p>
          <a:p>
            <a:r>
              <a:rPr lang="en-US" sz="3500" b="1" dirty="0" smtClean="0"/>
              <a:t>Time Frame</a:t>
            </a:r>
            <a:r>
              <a:rPr lang="en-US" sz="3500" dirty="0" smtClean="0"/>
              <a:t>: </a:t>
            </a:r>
            <a:r>
              <a:rPr lang="en-US" sz="3500" dirty="0"/>
              <a:t>Current, Historical, </a:t>
            </a:r>
            <a:r>
              <a:rPr lang="en-US" sz="3500" dirty="0" smtClean="0"/>
              <a:t>Future (Founding of UN or World After ISIS)</a:t>
            </a:r>
            <a:endParaRPr lang="en-US" sz="3500" dirty="0"/>
          </a:p>
          <a:p>
            <a:r>
              <a:rPr lang="en-US" sz="3500" b="1" dirty="0" smtClean="0"/>
              <a:t>Time of Simulation: </a:t>
            </a:r>
            <a:r>
              <a:rPr lang="en-US" sz="3500" dirty="0" smtClean="0"/>
              <a:t>Frozen </a:t>
            </a:r>
            <a:r>
              <a:rPr lang="en-US" sz="3500" dirty="0"/>
              <a:t>or Real Time (Crisis Committee)</a:t>
            </a:r>
          </a:p>
          <a:p>
            <a:r>
              <a:rPr lang="en-US" sz="3500" b="1" dirty="0"/>
              <a:t>N</a:t>
            </a:r>
            <a:r>
              <a:rPr lang="en-US" sz="3500" b="1" dirty="0" smtClean="0"/>
              <a:t>on</a:t>
            </a:r>
            <a:r>
              <a:rPr lang="en-US" sz="3500" b="1" dirty="0"/>
              <a:t>-Fiction or </a:t>
            </a:r>
            <a:r>
              <a:rPr lang="en-US" sz="3500" b="1" dirty="0" smtClean="0"/>
              <a:t>Fiction </a:t>
            </a:r>
            <a:r>
              <a:rPr lang="en-US" sz="3500" dirty="0" smtClean="0"/>
              <a:t>(Governing organizations, NGO meeting or made up country or real world entities)</a:t>
            </a:r>
            <a:endParaRPr lang="en-US" sz="35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329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Operate Simulation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Opening Talks by all participants</a:t>
            </a:r>
          </a:p>
          <a:p>
            <a:r>
              <a:rPr lang="en-US" dirty="0" smtClean="0"/>
              <a:t>Open Debate</a:t>
            </a:r>
          </a:p>
          <a:p>
            <a:r>
              <a:rPr lang="en-US" dirty="0" smtClean="0"/>
              <a:t>Moderated Caucuses (focusing on sub-issue such as impact of refugees on terrorism) – controlled time limited debate</a:t>
            </a:r>
          </a:p>
          <a:p>
            <a:r>
              <a:rPr lang="en-US" dirty="0" err="1" smtClean="0"/>
              <a:t>Unmoderated</a:t>
            </a:r>
            <a:r>
              <a:rPr lang="en-US" dirty="0" smtClean="0"/>
              <a:t> Caucus – Open time to meet with others and negotiate</a:t>
            </a:r>
          </a:p>
          <a:p>
            <a:r>
              <a:rPr lang="en-US" dirty="0" smtClean="0"/>
              <a:t>Writing resolutions and voting on resolutions (appropriate for some simulations).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252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do students submit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“Position Paper</a:t>
            </a:r>
            <a:r>
              <a:rPr lang="en-US" dirty="0" smtClean="0"/>
              <a:t>” with bibliography prior to simulation</a:t>
            </a:r>
            <a:endParaRPr lang="en-US" dirty="0"/>
          </a:p>
          <a:p>
            <a:r>
              <a:rPr lang="en-US" dirty="0" smtClean="0"/>
              <a:t>Background Guide (bigger assignment, but can be really useful – otherwise assign readings)</a:t>
            </a:r>
          </a:p>
          <a:p>
            <a:r>
              <a:rPr lang="en-US" dirty="0" smtClean="0"/>
              <a:t>Sample Resolution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963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Role Playing: Debates and Simulations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Debates</a:t>
            </a:r>
          </a:p>
          <a:p>
            <a:pPr lvl="1"/>
            <a:r>
              <a:rPr lang="en-US" dirty="0" smtClean="0"/>
              <a:t>Small group debating to rest of class</a:t>
            </a:r>
          </a:p>
          <a:p>
            <a:pPr lvl="1"/>
            <a:r>
              <a:rPr lang="en-US" dirty="0" smtClean="0"/>
              <a:t>Groups gathering and forming arguments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82483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type="body" idx="1"/>
          </p:nvPr>
        </p:nvSpPr>
        <p:spPr>
          <a:xfrm>
            <a:off x="864812" y="1925772"/>
            <a:ext cx="7629901" cy="4502992"/>
          </a:xfrm>
        </p:spPr>
        <p:txBody>
          <a:bodyPr>
            <a:normAutofit lnSpcReduction="10000"/>
          </a:bodyPr>
          <a:lstStyle/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1. Discussion of opposing points </a:t>
            </a:r>
          </a:p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	A. Proposed claims/arguments</a:t>
            </a:r>
          </a:p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	B. Underlying theoretical justifications  </a:t>
            </a:r>
          </a:p>
          <a:p>
            <a:pPr marL="514350" indent="-514350"/>
            <a:endParaRPr lang="en-US" sz="3200" b="1" dirty="0" smtClean="0">
              <a:solidFill>
                <a:srgbClr val="00000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-focus on interaction/clash between positions</a:t>
            </a:r>
          </a:p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	-weighing of competing claims</a:t>
            </a:r>
          </a:p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	-comparative analysis</a:t>
            </a:r>
          </a:p>
          <a:p>
            <a:pPr marL="514350" indent="-514350"/>
            <a:endParaRPr lang="en-US" dirty="0" smtClean="0"/>
          </a:p>
          <a:p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64812" y="471199"/>
            <a:ext cx="7772400" cy="1159416"/>
          </a:xfrm>
        </p:spPr>
        <p:txBody>
          <a:bodyPr/>
          <a:lstStyle/>
          <a:p>
            <a:r>
              <a:rPr lang="en-US" dirty="0" smtClean="0"/>
              <a:t>A. Key Elements of a Debate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153578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22313" y="2335510"/>
            <a:ext cx="7123113" cy="304008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00"/>
                </a:solidFill>
              </a:rPr>
              <a:t>2. Evaluation by a judge or jury</a:t>
            </a:r>
          </a:p>
          <a:p>
            <a:endParaRPr lang="en-US" sz="3200" b="1" dirty="0" smtClean="0">
              <a:solidFill>
                <a:srgbClr val="000000"/>
              </a:solidFill>
            </a:endParaRPr>
          </a:p>
          <a:p>
            <a:r>
              <a:rPr lang="en-US" sz="3200" b="1" dirty="0" smtClean="0">
                <a:solidFill>
                  <a:srgbClr val="000000"/>
                </a:solidFill>
              </a:rPr>
              <a:t>-speaking to a 3</a:t>
            </a:r>
            <a:r>
              <a:rPr lang="en-US" sz="3200" b="1" baseline="30000" dirty="0" smtClean="0">
                <a:solidFill>
                  <a:srgbClr val="000000"/>
                </a:solidFill>
              </a:rPr>
              <a:t>rd</a:t>
            </a:r>
            <a:r>
              <a:rPr lang="en-US" sz="3200" b="1" dirty="0" smtClean="0">
                <a:solidFill>
                  <a:srgbClr val="000000"/>
                </a:solidFill>
              </a:rPr>
              <a:t> party</a:t>
            </a:r>
          </a:p>
          <a:p>
            <a:r>
              <a:rPr lang="en-US" sz="3200" b="1" dirty="0" smtClean="0">
                <a:solidFill>
                  <a:srgbClr val="000000"/>
                </a:solidFill>
              </a:rPr>
              <a:t>-focus on persuasion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596331"/>
            <a:ext cx="7772400" cy="1362075"/>
          </a:xfrm>
        </p:spPr>
        <p:txBody>
          <a:bodyPr/>
          <a:lstStyle/>
          <a:p>
            <a:r>
              <a:rPr lang="en-US" dirty="0" smtClean="0"/>
              <a:t>A. Key Elements of a Debate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972792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22313" y="1597980"/>
            <a:ext cx="7123113" cy="385154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</a:rPr>
              <a:t>A debate generally has a clearly defined topic. </a:t>
            </a:r>
          </a:p>
          <a:p>
            <a:endParaRPr lang="en-US" sz="3600" b="1" dirty="0" smtClean="0">
              <a:solidFill>
                <a:schemeClr val="tx1"/>
              </a:solidFill>
            </a:endParaRPr>
          </a:p>
          <a:p>
            <a:r>
              <a:rPr lang="en-US" sz="3600" b="1" dirty="0" smtClean="0">
                <a:solidFill>
                  <a:schemeClr val="tx1"/>
                </a:solidFill>
              </a:rPr>
              <a:t>-controversy areas</a:t>
            </a:r>
          </a:p>
          <a:p>
            <a:r>
              <a:rPr lang="en-US" sz="3600" b="1" dirty="0" smtClean="0">
                <a:solidFill>
                  <a:schemeClr val="tx1"/>
                </a:solidFill>
              </a:rPr>
              <a:t>-questions</a:t>
            </a:r>
          </a:p>
          <a:p>
            <a:r>
              <a:rPr lang="en-US" sz="3600" b="1" dirty="0" smtClean="0">
                <a:solidFill>
                  <a:schemeClr val="tx1"/>
                </a:solidFill>
              </a:rPr>
              <a:t>-resolutions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514383"/>
            <a:ext cx="7772400" cy="1362075"/>
          </a:xfrm>
        </p:spPr>
        <p:txBody>
          <a:bodyPr/>
          <a:lstStyle/>
          <a:p>
            <a:r>
              <a:rPr lang="en-US" dirty="0" smtClean="0"/>
              <a:t>B. Debate Topics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704127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166750" y="1372624"/>
            <a:ext cx="8153933" cy="4834916"/>
          </a:xfrm>
        </p:spPr>
        <p:txBody>
          <a:bodyPr>
            <a:normAutofit fontScale="85000" lnSpcReduction="20000"/>
          </a:bodyPr>
          <a:lstStyle/>
          <a:p>
            <a:r>
              <a:rPr lang="en-US" sz="5100" b="1" dirty="0" smtClean="0">
                <a:solidFill>
                  <a:srgbClr val="000000"/>
                </a:solidFill>
              </a:rPr>
              <a:t>Controversy area </a:t>
            </a:r>
            <a:r>
              <a:rPr lang="en-US" sz="5100" dirty="0" smtClean="0">
                <a:solidFill>
                  <a:srgbClr val="000000"/>
                </a:solidFill>
              </a:rPr>
              <a:t>– Global Citizenship</a:t>
            </a:r>
          </a:p>
          <a:p>
            <a:r>
              <a:rPr lang="en-US" sz="5100" b="1" dirty="0" smtClean="0">
                <a:solidFill>
                  <a:srgbClr val="000000"/>
                </a:solidFill>
              </a:rPr>
              <a:t>Question</a:t>
            </a:r>
            <a:r>
              <a:rPr lang="en-US" sz="5100" dirty="0" smtClean="0">
                <a:solidFill>
                  <a:srgbClr val="000000"/>
                </a:solidFill>
              </a:rPr>
              <a:t> – Is Global citizenship real? </a:t>
            </a:r>
          </a:p>
          <a:p>
            <a:r>
              <a:rPr lang="en-US" sz="5100" dirty="0" smtClean="0">
                <a:solidFill>
                  <a:srgbClr val="000000"/>
                </a:solidFill>
              </a:rPr>
              <a:t>Resolution - Resolved: There is no such thing as global citizenship or</a:t>
            </a:r>
          </a:p>
          <a:p>
            <a:r>
              <a:rPr lang="en-US" sz="5100" b="1" dirty="0" smtClean="0">
                <a:solidFill>
                  <a:srgbClr val="000000"/>
                </a:solidFill>
              </a:rPr>
              <a:t>Resolved: </a:t>
            </a:r>
            <a:r>
              <a:rPr lang="en-US" sz="5100" dirty="0" smtClean="0">
                <a:solidFill>
                  <a:srgbClr val="000000"/>
                </a:solidFill>
              </a:rPr>
              <a:t>Global citizenship is a myth or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432436"/>
            <a:ext cx="7772400" cy="1362075"/>
          </a:xfrm>
        </p:spPr>
        <p:txBody>
          <a:bodyPr/>
          <a:lstStyle/>
          <a:p>
            <a:r>
              <a:rPr lang="en-US" dirty="0" smtClean="0"/>
              <a:t>B. Debate Topics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364682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Debate 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Eg</a:t>
            </a:r>
            <a:r>
              <a:rPr lang="en-US" dirty="0"/>
              <a:t>: Resolved, the constitution of XX should require that head of government/state must be a naturally born citizen. </a:t>
            </a:r>
          </a:p>
          <a:p>
            <a:r>
              <a:rPr lang="en-US" dirty="0" err="1"/>
              <a:t>Eg</a:t>
            </a:r>
            <a:r>
              <a:rPr lang="en-US" dirty="0"/>
              <a:t>: Resolved: birthright citizenship should be abolished or Resolved: children of illegal immigrants should be granted birthright citizenship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0897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3716922"/>
          </a:xfrm>
        </p:spPr>
        <p:txBody>
          <a:bodyPr/>
          <a:lstStyle/>
          <a:p>
            <a:r>
              <a:rPr lang="en-US" sz="3200" b="1" dirty="0" smtClean="0">
                <a:solidFill>
                  <a:schemeClr val="tx1"/>
                </a:solidFill>
              </a:rPr>
              <a:t>Unlike other role-playing exercises, debate does not always ask its participants to adopt the positions of specific political actors or policy makers.</a:t>
            </a:r>
          </a:p>
          <a:p>
            <a:endParaRPr lang="en-US" sz="3200" b="1" dirty="0" smtClean="0">
              <a:solidFill>
                <a:schemeClr val="tx1"/>
              </a:solidFill>
            </a:endParaRPr>
          </a:p>
          <a:p>
            <a:r>
              <a:rPr lang="en-US" sz="3200" b="1" dirty="0" smtClean="0">
                <a:solidFill>
                  <a:schemeClr val="tx1"/>
                </a:solidFill>
              </a:rPr>
              <a:t>Rather, debate asks students to argue for or against a given position.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719253"/>
            <a:ext cx="7772400" cy="1362075"/>
          </a:xfrm>
        </p:spPr>
        <p:txBody>
          <a:bodyPr/>
          <a:lstStyle/>
          <a:p>
            <a:r>
              <a:rPr lang="en-US" dirty="0" smtClean="0"/>
              <a:t>C. Debate Positions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771795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334060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21825" y="596331"/>
            <a:ext cx="7572887" cy="1362075"/>
          </a:xfrm>
        </p:spPr>
        <p:txBody>
          <a:bodyPr>
            <a:normAutofit/>
          </a:bodyPr>
          <a:lstStyle/>
          <a:p>
            <a:r>
              <a:rPr lang="en-US" dirty="0" smtClean="0"/>
              <a:t>III</a:t>
            </a:r>
            <a:r>
              <a:rPr lang="en-US" sz="3556" dirty="0" smtClean="0"/>
              <a:t>. How to Stage a Classroom Debate</a:t>
            </a:r>
            <a:endParaRPr lang="en-US" sz="3556" dirty="0"/>
          </a:p>
        </p:txBody>
      </p:sp>
      <p:pic>
        <p:nvPicPr>
          <p:cNvPr id="4" name="Picture 3" descr="image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743200"/>
            <a:ext cx="7477928" cy="354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243524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064324" y="1774023"/>
            <a:ext cx="7123113" cy="3934757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00"/>
                </a:solidFill>
              </a:rPr>
              <a:t>Use debate to serve your purposes</a:t>
            </a:r>
          </a:p>
          <a:p>
            <a:endParaRPr lang="en-US" sz="3200" b="1" dirty="0" smtClean="0">
              <a:solidFill>
                <a:srgbClr val="000000"/>
              </a:solidFill>
            </a:endParaRPr>
          </a:p>
          <a:p>
            <a:r>
              <a:rPr lang="en-US" sz="3200" b="1" dirty="0" smtClean="0">
                <a:solidFill>
                  <a:srgbClr val="000000"/>
                </a:solidFill>
              </a:rPr>
              <a:t>-extensive research project</a:t>
            </a:r>
          </a:p>
          <a:p>
            <a:r>
              <a:rPr lang="en-US" sz="3200" b="1" dirty="0" smtClean="0">
                <a:solidFill>
                  <a:srgbClr val="000000"/>
                </a:solidFill>
              </a:rPr>
              <a:t>-exercise to discuss a single reading</a:t>
            </a:r>
          </a:p>
          <a:p>
            <a:r>
              <a:rPr lang="en-US" sz="3200" b="1" dirty="0" smtClean="0">
                <a:solidFill>
                  <a:srgbClr val="000000"/>
                </a:solidFill>
              </a:rPr>
              <a:t>-impromptu means to re-focus the class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06678" y="411948"/>
            <a:ext cx="7772400" cy="1362075"/>
          </a:xfrm>
        </p:spPr>
        <p:txBody>
          <a:bodyPr/>
          <a:lstStyle/>
          <a:p>
            <a:r>
              <a:rPr lang="en-US" dirty="0" smtClean="0"/>
              <a:t>Side Note: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24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371600" y="1999380"/>
            <a:ext cx="7123113" cy="4403602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00"/>
                </a:solidFill>
              </a:rPr>
              <a:t>Two ways to do this:</a:t>
            </a:r>
          </a:p>
          <a:p>
            <a:endParaRPr lang="en-US" sz="3200" b="1" dirty="0" smtClean="0">
              <a:solidFill>
                <a:srgbClr val="000000"/>
              </a:solidFill>
            </a:endParaRPr>
          </a:p>
          <a:p>
            <a:r>
              <a:rPr lang="en-US" sz="3200" b="1" dirty="0" smtClean="0">
                <a:solidFill>
                  <a:srgbClr val="000000"/>
                </a:solidFill>
              </a:rPr>
              <a:t>1. Build the topic from class materials/discussions</a:t>
            </a:r>
          </a:p>
          <a:p>
            <a:endParaRPr lang="en-US" sz="3200" b="1" dirty="0" smtClean="0">
              <a:solidFill>
                <a:srgbClr val="000000"/>
              </a:solidFill>
            </a:endParaRPr>
          </a:p>
          <a:p>
            <a:r>
              <a:rPr lang="en-US" sz="3200" b="1" dirty="0" smtClean="0">
                <a:solidFill>
                  <a:srgbClr val="000000"/>
                </a:solidFill>
              </a:rPr>
              <a:t>2. Have the class brainstorm topic areas</a:t>
            </a:r>
          </a:p>
          <a:p>
            <a:endParaRPr lang="en-US" b="1" dirty="0" smtClean="0">
              <a:solidFill>
                <a:srgbClr val="00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637305"/>
            <a:ext cx="7772400" cy="1362075"/>
          </a:xfrm>
        </p:spPr>
        <p:txBody>
          <a:bodyPr/>
          <a:lstStyle/>
          <a:p>
            <a:r>
              <a:rPr lang="en-US" dirty="0" smtClean="0"/>
              <a:t>A. Choose Topic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265163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371600" y="1835484"/>
            <a:ext cx="7123113" cy="4541310"/>
          </a:xfrm>
        </p:spPr>
        <p:txBody>
          <a:bodyPr>
            <a:normAutofit fontScale="92500" lnSpcReduction="10000"/>
          </a:bodyPr>
          <a:lstStyle/>
          <a:p>
            <a:r>
              <a:rPr lang="en-US" sz="3200" b="1" dirty="0" smtClean="0">
                <a:solidFill>
                  <a:srgbClr val="000000"/>
                </a:solidFill>
              </a:rPr>
              <a:t>Remember the 3 steps:</a:t>
            </a:r>
          </a:p>
          <a:p>
            <a:endParaRPr lang="en-US" sz="3200" b="1" dirty="0" smtClean="0">
              <a:solidFill>
                <a:srgbClr val="000000"/>
              </a:solidFill>
            </a:endParaRPr>
          </a:p>
          <a:p>
            <a:r>
              <a:rPr lang="en-US" sz="3200" b="1" dirty="0" smtClean="0">
                <a:solidFill>
                  <a:srgbClr val="000000"/>
                </a:solidFill>
              </a:rPr>
              <a:t>1. Controversy Area </a:t>
            </a:r>
            <a:endParaRPr lang="en-US" sz="3200" b="1" dirty="0" smtClean="0">
              <a:solidFill>
                <a:srgbClr val="000000"/>
              </a:solidFill>
              <a:sym typeface="Wingdings"/>
            </a:endParaRPr>
          </a:p>
          <a:p>
            <a:r>
              <a:rPr lang="en-US" sz="3200" b="1" dirty="0" smtClean="0">
                <a:solidFill>
                  <a:srgbClr val="000000"/>
                </a:solidFill>
                <a:sym typeface="Wingdings"/>
              </a:rPr>
              <a:t>2. Question</a:t>
            </a:r>
          </a:p>
          <a:p>
            <a:r>
              <a:rPr lang="en-US" sz="3200" b="1" dirty="0" smtClean="0">
                <a:solidFill>
                  <a:srgbClr val="000000"/>
                </a:solidFill>
                <a:sym typeface="Wingdings"/>
              </a:rPr>
              <a:t>3. Resolution</a:t>
            </a:r>
          </a:p>
          <a:p>
            <a:endParaRPr lang="en-US" sz="3200" b="1" dirty="0" smtClean="0">
              <a:solidFill>
                <a:srgbClr val="000000"/>
              </a:solidFill>
              <a:sym typeface="Wingdings"/>
            </a:endParaRPr>
          </a:p>
          <a:p>
            <a:r>
              <a:rPr lang="en-US" sz="3200" b="1" dirty="0" smtClean="0">
                <a:solidFill>
                  <a:srgbClr val="000000"/>
                </a:solidFill>
                <a:sym typeface="Wingdings"/>
              </a:rPr>
              <a:t>*A resolution should generally call for CHANGE from the status quo (Example: rules on immigration)</a:t>
            </a:r>
            <a:endParaRPr lang="en-US" sz="3200" b="1" dirty="0" smtClean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7948" y="473409"/>
            <a:ext cx="7772400" cy="1362075"/>
          </a:xfrm>
        </p:spPr>
        <p:txBody>
          <a:bodyPr/>
          <a:lstStyle/>
          <a:p>
            <a:r>
              <a:rPr lang="en-US" dirty="0" smtClean="0"/>
              <a:t>A. Choose a Topic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44346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961899" y="1997331"/>
            <a:ext cx="7123113" cy="4128261"/>
          </a:xfrm>
        </p:spPr>
        <p:txBody>
          <a:bodyPr/>
          <a:lstStyle/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Two ways to do this:</a:t>
            </a:r>
          </a:p>
          <a:p>
            <a:pPr marL="514350" indent="-514350"/>
            <a:endParaRPr lang="en-US" sz="3200" b="1" dirty="0" smtClean="0">
              <a:solidFill>
                <a:srgbClr val="00000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1. Allow students to choose their teams/sides</a:t>
            </a:r>
          </a:p>
          <a:p>
            <a:pPr marL="514350" indent="-514350"/>
            <a:endParaRPr lang="en-US" sz="3200" b="1" dirty="0" smtClean="0">
              <a:solidFill>
                <a:srgbClr val="000000"/>
              </a:solidFill>
            </a:endParaRPr>
          </a:p>
          <a:p>
            <a:pPr marL="514350" indent="-514350"/>
            <a:r>
              <a:rPr lang="en-US" sz="3200" b="1" dirty="0" smtClean="0">
                <a:solidFill>
                  <a:srgbClr val="000000"/>
                </a:solidFill>
              </a:rPr>
              <a:t>2. Assign teams/sides randomly</a:t>
            </a:r>
          </a:p>
          <a:p>
            <a:pPr marL="514350" indent="-514350"/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2313" y="637305"/>
            <a:ext cx="7772400" cy="1362075"/>
          </a:xfrm>
        </p:spPr>
        <p:txBody>
          <a:bodyPr/>
          <a:lstStyle/>
          <a:p>
            <a:r>
              <a:rPr lang="en-US" dirty="0" smtClean="0"/>
              <a:t>B. Assign Teams/Sides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887368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76494" y="2743200"/>
            <a:ext cx="8018220" cy="3751441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Involve the entire class.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Example - For a class of 16 students, break the class up as follows:</a:t>
            </a:r>
          </a:p>
          <a:p>
            <a:r>
              <a:rPr lang="en-US" sz="2800" b="1" dirty="0" smtClean="0"/>
              <a:t>Affirmative team: 5</a:t>
            </a:r>
          </a:p>
          <a:p>
            <a:r>
              <a:rPr lang="en-US" sz="2800" b="1" dirty="0" smtClean="0"/>
              <a:t>Negative team: 5</a:t>
            </a:r>
          </a:p>
          <a:p>
            <a:r>
              <a:rPr lang="en-US" sz="2800" b="1" dirty="0" smtClean="0"/>
              <a:t>Judges: 6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If you have a large class, consider holding multiple debates and requiring all non-debating students to judge. </a:t>
            </a:r>
            <a:endParaRPr lang="en-US" sz="2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76493" y="534870"/>
            <a:ext cx="7772400" cy="1362075"/>
          </a:xfrm>
        </p:spPr>
        <p:txBody>
          <a:bodyPr/>
          <a:lstStyle/>
          <a:p>
            <a:r>
              <a:rPr lang="en-US" dirty="0" smtClean="0"/>
              <a:t>B. Assign Teams/Sides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993869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594066" y="2743200"/>
            <a:ext cx="7987924" cy="3712158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</a:rPr>
              <a:t>Keep the format as simple as possible.</a:t>
            </a:r>
          </a:p>
          <a:p>
            <a:endParaRPr lang="en-US" sz="2400" b="1" dirty="0" smtClean="0">
              <a:solidFill>
                <a:srgbClr val="000000"/>
              </a:solidFill>
            </a:endParaRPr>
          </a:p>
          <a:p>
            <a:r>
              <a:rPr lang="en-US" sz="2400" b="1" dirty="0" smtClean="0">
                <a:solidFill>
                  <a:srgbClr val="000000"/>
                </a:solidFill>
              </a:rPr>
              <a:t>General Guidelines:</a:t>
            </a:r>
          </a:p>
          <a:p>
            <a:r>
              <a:rPr lang="en-US" sz="2400" b="1" dirty="0" smtClean="0">
                <a:solidFill>
                  <a:srgbClr val="000000"/>
                </a:solidFill>
              </a:rPr>
              <a:t>-each speaker speaks once</a:t>
            </a:r>
          </a:p>
          <a:p>
            <a:r>
              <a:rPr lang="en-US" sz="2400" b="1" dirty="0" smtClean="0">
                <a:solidFill>
                  <a:srgbClr val="000000"/>
                </a:solidFill>
              </a:rPr>
              <a:t>-each speech is the same length (ex: 5 minutes)</a:t>
            </a:r>
          </a:p>
          <a:p>
            <a:r>
              <a:rPr lang="en-US" sz="2400" b="1" dirty="0" smtClean="0">
                <a:solidFill>
                  <a:srgbClr val="000000"/>
                </a:solidFill>
              </a:rPr>
              <a:t>-first speaker for each team introduces his/her team’s case</a:t>
            </a:r>
          </a:p>
          <a:p>
            <a:r>
              <a:rPr lang="en-US" sz="2400" b="1" dirty="0" smtClean="0">
                <a:solidFill>
                  <a:srgbClr val="000000"/>
                </a:solidFill>
              </a:rPr>
              <a:t>-middle speakers for each team refute what has been said by opposing team and offers a new substantive argument</a:t>
            </a:r>
          </a:p>
          <a:p>
            <a:r>
              <a:rPr lang="en-US" sz="2400" b="1" dirty="0" smtClean="0">
                <a:solidFill>
                  <a:srgbClr val="000000"/>
                </a:solidFill>
              </a:rPr>
              <a:t>-last speaker for each team summarizes his/her team’s case, compares the cases, and emphasizes strongest/winning arguments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09590" y="596331"/>
            <a:ext cx="7772400" cy="1362075"/>
          </a:xfrm>
        </p:spPr>
        <p:txBody>
          <a:bodyPr/>
          <a:lstStyle/>
          <a:p>
            <a:r>
              <a:rPr lang="en-US" dirty="0" smtClean="0"/>
              <a:t>C. The Debate Format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556383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C. The Debate Format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Affirmative</a:t>
            </a:r>
          </a:p>
          <a:p>
            <a:pPr>
              <a:buNone/>
            </a:pPr>
            <a:r>
              <a:rPr lang="en-US" dirty="0" smtClean="0"/>
              <a:t>Speaker 1: Introduce topic and affirmative case line; make 1-2 substantive arguments in favor of the resolution</a:t>
            </a:r>
          </a:p>
          <a:p>
            <a:pPr>
              <a:buNone/>
            </a:pPr>
            <a:r>
              <a:rPr lang="en-US" dirty="0" smtClean="0"/>
              <a:t>Speakers 2,3,4…: Rebuild teammates’ arguments; refute negative team arguments; make at least 1 new substantive argument</a:t>
            </a:r>
          </a:p>
          <a:p>
            <a:pPr>
              <a:buNone/>
            </a:pPr>
            <a:r>
              <a:rPr lang="en-US" dirty="0" smtClean="0"/>
              <a:t>Final Speaker: Summarize debate; compare affirmative and negative arguments; clarify strongest affirmative arguments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Negative</a:t>
            </a:r>
          </a:p>
          <a:p>
            <a:pPr>
              <a:buNone/>
            </a:pPr>
            <a:r>
              <a:rPr lang="en-US" dirty="0" smtClean="0"/>
              <a:t>Speaker 1: Introduce negative case line; refute first affirmative speaker; make 1-2 substantive arguments against the resolution</a:t>
            </a:r>
          </a:p>
          <a:p>
            <a:pPr>
              <a:buNone/>
            </a:pPr>
            <a:r>
              <a:rPr lang="en-US" dirty="0" smtClean="0"/>
              <a:t>Speakers 2,3,4…: Rebuild teammates’ arguments; refute affirmative team arguments; make at least 1 new substantive argument</a:t>
            </a:r>
          </a:p>
          <a:p>
            <a:pPr>
              <a:buNone/>
            </a:pPr>
            <a:r>
              <a:rPr lang="en-US" dirty="0" smtClean="0"/>
              <a:t>Final Speaker: Summarize debate; compare affirmative and negative arguments; clarify strongest negative arguments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103920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1371600" y="1649189"/>
            <a:ext cx="7123113" cy="3450364"/>
          </a:xfrm>
        </p:spPr>
        <p:txBody>
          <a:bodyPr/>
          <a:lstStyle/>
          <a:p>
            <a:r>
              <a:rPr lang="en-US" dirty="0" smtClean="0"/>
              <a:t>-</a:t>
            </a:r>
            <a:r>
              <a:rPr lang="en-US" sz="3200" b="1" dirty="0" smtClean="0">
                <a:solidFill>
                  <a:srgbClr val="000000"/>
                </a:solidFill>
              </a:rPr>
              <a:t>speeches should be presented, not read</a:t>
            </a:r>
          </a:p>
          <a:p>
            <a:r>
              <a:rPr lang="en-US" sz="3200" b="1" dirty="0" smtClean="0">
                <a:solidFill>
                  <a:srgbClr val="000000"/>
                </a:solidFill>
              </a:rPr>
              <a:t>-students should be encouraged to speak from outlines</a:t>
            </a:r>
          </a:p>
          <a:p>
            <a:r>
              <a:rPr lang="en-US" sz="3200" b="1" dirty="0" smtClean="0">
                <a:solidFill>
                  <a:srgbClr val="000000"/>
                </a:solidFill>
              </a:rPr>
              <a:t>-students should be encouraged to quote and/or paraphrase from relevant research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22313" y="452923"/>
            <a:ext cx="7772400" cy="1362075"/>
          </a:xfrm>
        </p:spPr>
        <p:txBody>
          <a:bodyPr/>
          <a:lstStyle/>
          <a:p>
            <a:r>
              <a:rPr lang="en-US" dirty="0" smtClean="0"/>
              <a:t>D. The Individual Speech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313867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084810" y="1896945"/>
            <a:ext cx="7123113" cy="382668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0000"/>
                </a:solidFill>
              </a:rPr>
              <a:t>Be clear with students about the research expectations for the debate</a:t>
            </a:r>
          </a:p>
          <a:p>
            <a:endParaRPr lang="en-US" sz="3200" b="1" dirty="0" smtClean="0">
              <a:solidFill>
                <a:srgbClr val="000000"/>
              </a:solidFill>
            </a:endParaRPr>
          </a:p>
          <a:p>
            <a:r>
              <a:rPr lang="en-US" sz="3200" b="1" dirty="0" smtClean="0">
                <a:solidFill>
                  <a:srgbClr val="000000"/>
                </a:solidFill>
              </a:rPr>
              <a:t>-how many sources</a:t>
            </a:r>
          </a:p>
          <a:p>
            <a:r>
              <a:rPr lang="en-US" sz="3200" b="1" dirty="0" smtClean="0">
                <a:solidFill>
                  <a:srgbClr val="000000"/>
                </a:solidFill>
              </a:rPr>
              <a:t>-what type of sources</a:t>
            </a:r>
          </a:p>
          <a:p>
            <a:r>
              <a:rPr lang="en-US" sz="3200" b="1" dirty="0" smtClean="0">
                <a:solidFill>
                  <a:srgbClr val="000000"/>
                </a:solidFill>
              </a:rPr>
              <a:t>-quotations or paraphrasing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35523" y="534870"/>
            <a:ext cx="7772400" cy="1362075"/>
          </a:xfrm>
        </p:spPr>
        <p:txBody>
          <a:bodyPr/>
          <a:lstStyle/>
          <a:p>
            <a:r>
              <a:rPr lang="en-US" dirty="0" smtClean="0"/>
              <a:t>E. Research Expectations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077298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E. Judging/Evaluating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r>
              <a:rPr lang="en-US" dirty="0" smtClean="0"/>
              <a:t>Writing:</a:t>
            </a:r>
          </a:p>
          <a:p>
            <a:pPr>
              <a:buNone/>
            </a:pPr>
            <a:r>
              <a:rPr lang="en-US" dirty="0" smtClean="0"/>
              <a:t> 	-outline</a:t>
            </a:r>
          </a:p>
          <a:p>
            <a:pPr>
              <a:buNone/>
            </a:pPr>
            <a:r>
              <a:rPr lang="en-US" dirty="0" smtClean="0"/>
              <a:t>	-written speech </a:t>
            </a:r>
          </a:p>
          <a:p>
            <a:pPr>
              <a:buNone/>
            </a:pPr>
            <a:r>
              <a:rPr lang="en-US" dirty="0" smtClean="0"/>
              <a:t>	-research paper </a:t>
            </a:r>
          </a:p>
          <a:p>
            <a:pPr>
              <a:buNone/>
            </a:pPr>
            <a:r>
              <a:rPr lang="en-US" dirty="0" smtClean="0"/>
              <a:t>	-evaluation paper (for judges only)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The Speech:</a:t>
            </a:r>
          </a:p>
          <a:p>
            <a:pPr>
              <a:buNone/>
            </a:pPr>
            <a:r>
              <a:rPr lang="en-US" dirty="0" smtClean="0"/>
              <a:t>	-argument</a:t>
            </a:r>
          </a:p>
          <a:p>
            <a:pPr>
              <a:buNone/>
            </a:pPr>
            <a:r>
              <a:rPr lang="en-US" dirty="0" smtClean="0"/>
              <a:t>	-style</a:t>
            </a:r>
          </a:p>
          <a:p>
            <a:pPr>
              <a:buNone/>
            </a:pPr>
            <a:r>
              <a:rPr lang="en-US" dirty="0" smtClean="0"/>
              <a:t>	-strategy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218638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1037</Words>
  <Application>Microsoft Macintosh PowerPoint</Application>
  <PresentationFormat>On-screen Show (4:3)</PresentationFormat>
  <Paragraphs>151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Linkages, Simulations and Debate in the Teaching of Global Citizenship</vt:lpstr>
      <vt:lpstr>Linkage Opportunities</vt:lpstr>
      <vt:lpstr>Essay Topics</vt:lpstr>
      <vt:lpstr>What is a Simulation?</vt:lpstr>
      <vt:lpstr>Why Simulations?</vt:lpstr>
      <vt:lpstr>What do you need for a simulation?</vt:lpstr>
      <vt:lpstr>How To Operate Simulation</vt:lpstr>
      <vt:lpstr>What do students submit</vt:lpstr>
      <vt:lpstr>Role Playing: Debates and Simulations</vt:lpstr>
      <vt:lpstr>A. Key Elements of a Debate</vt:lpstr>
      <vt:lpstr>A. Key Elements of a Debate</vt:lpstr>
      <vt:lpstr>B. Debate Topics</vt:lpstr>
      <vt:lpstr>B. Debate Topics</vt:lpstr>
      <vt:lpstr>Debate Topics</vt:lpstr>
      <vt:lpstr>C. Debate Positions</vt:lpstr>
      <vt:lpstr>III. How to Stage a Classroom Debate</vt:lpstr>
      <vt:lpstr>Side Note:</vt:lpstr>
      <vt:lpstr>A. Choose Topic</vt:lpstr>
      <vt:lpstr>A. Choose a Topic</vt:lpstr>
      <vt:lpstr>B. Assign Teams/Sides</vt:lpstr>
      <vt:lpstr>B. Assign Teams/Sides</vt:lpstr>
      <vt:lpstr>C. The Debate Format</vt:lpstr>
      <vt:lpstr>C. The Debate Format</vt:lpstr>
      <vt:lpstr>D. The Individual Speech</vt:lpstr>
      <vt:lpstr>E. Research Expectations</vt:lpstr>
      <vt:lpstr>E. Judging/Evaluating</vt:lpstr>
    </vt:vector>
  </TitlesOfParts>
  <Company>Bard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Simulations in the Teaching of International Affairs</dc:title>
  <dc:creator>Bard College</dc:creator>
  <cp:lastModifiedBy>Bard College</cp:lastModifiedBy>
  <cp:revision>15</cp:revision>
  <dcterms:created xsi:type="dcterms:W3CDTF">2013-06-27T18:38:56Z</dcterms:created>
  <dcterms:modified xsi:type="dcterms:W3CDTF">2015-11-29T14:46:53Z</dcterms:modified>
</cp:coreProperties>
</file>